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14"/>
  </p:handoutMasterIdLst>
  <p:sldIdLst>
    <p:sldId id="256" r:id="rId2"/>
    <p:sldId id="286" r:id="rId3"/>
    <p:sldId id="296" r:id="rId4"/>
    <p:sldId id="260" r:id="rId5"/>
    <p:sldId id="295" r:id="rId6"/>
    <p:sldId id="308" r:id="rId7"/>
    <p:sldId id="297" r:id="rId8"/>
    <p:sldId id="307" r:id="rId9"/>
    <p:sldId id="298" r:id="rId10"/>
    <p:sldId id="305" r:id="rId11"/>
    <p:sldId id="306" r:id="rId12"/>
  </p:sldIdLst>
  <p:sldSz cx="12192000" cy="6858000"/>
  <p:notesSz cx="6858000" cy="9144000"/>
  <p:embeddedFontLst>
    <p:embeddedFont>
      <p:font typeface="SimHei" panose="02010609060101010101" pitchFamily="49" charset="-122"/>
      <p:regular r:id="rId15"/>
    </p:embeddedFont>
    <p:embeddedFont>
      <p:font typeface="HarmonyOS Sans SC Black" pitchFamily="2" charset="-122"/>
      <p:bold r:id="rId16"/>
    </p:embeddedFont>
    <p:embeddedFont>
      <p:font typeface="HarmonyOS Sans SC Medium" pitchFamily="2" charset="-122"/>
      <p:regular r:id="rId17"/>
    </p:embeddedFont>
    <p:embeddedFont>
      <p:font typeface="等线" panose="02010600030101010101" pitchFamily="2" charset="-122"/>
      <p:regular r:id="rId18"/>
      <p:bold r:id="rId19"/>
    </p:embeddedFont>
    <p:embeddedFont>
      <p:font typeface="PINGFANG SC SEMIBOLD" panose="020B0400000000000000" pitchFamily="34" charset="-122"/>
      <p:regular r:id="rId20"/>
      <p:bold r:id="rId21"/>
    </p:embeddedFont>
  </p:embeddedFontLst>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6" autoAdjust="0"/>
    <p:restoredTop sz="94626"/>
  </p:normalViewPr>
  <p:slideViewPr>
    <p:cSldViewPr showGuides="1">
      <p:cViewPr varScale="1">
        <p:scale>
          <a:sx n="97" d="100"/>
          <a:sy n="97" d="100"/>
        </p:scale>
        <p:origin x="224" y="704"/>
      </p:cViewPr>
      <p:guideLst>
        <p:guide pos="3840"/>
        <p:guide orient="horz" pos="2160"/>
      </p:guideLst>
    </p:cSldViewPr>
  </p:slideViewPr>
  <p:notesTextViewPr>
    <p:cViewPr>
      <p:scale>
        <a:sx n="1" d="1"/>
        <a:sy n="1" d="1"/>
      </p:scale>
      <p:origin x="0" y="0"/>
    </p:cViewPr>
  </p:notesTextViewPr>
  <p:notesViewPr>
    <p:cSldViewPr>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721445-E123-3559-76EC-DABDB4B17C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D8815C-27AC-CADE-891F-B2CAAE754A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0A50C-A08D-4685-BF89-D476B514DCB4}" type="datetimeFigureOut">
              <a:rPr lang="zh-CN" altLang="en-US" smtClean="0"/>
              <a:t>2025/12/16</a:t>
            </a:fld>
            <a:endParaRPr lang="zh-CN" altLang="en-US"/>
          </a:p>
        </p:txBody>
      </p:sp>
      <p:sp>
        <p:nvSpPr>
          <p:cNvPr id="4" name="页脚占位符 3">
            <a:extLst>
              <a:ext uri="{FF2B5EF4-FFF2-40B4-BE49-F238E27FC236}">
                <a16:creationId xmlns:a16="http://schemas.microsoft.com/office/drawing/2014/main" id="{45210BD6-AAC2-8DA3-A866-8DEE86245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54BBC8-AA09-3DB0-8C57-776579661D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110811-7416-4802-BE47-D7F3A435EAD2}" type="slidenum">
              <a:rPr lang="zh-CN" altLang="en-US" smtClean="0"/>
              <a:t>‹#›</a:t>
            </a:fld>
            <a:endParaRPr lang="zh-CN" altLang="en-US"/>
          </a:p>
        </p:txBody>
      </p:sp>
    </p:spTree>
    <p:extLst>
      <p:ext uri="{BB962C8B-B14F-4D97-AF65-F5344CB8AC3E}">
        <p14:creationId xmlns:p14="http://schemas.microsoft.com/office/powerpoint/2010/main" val="43669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1D754-A891-4217-BDD2-F465E2669A7E}" type="datetimeFigureOut">
              <a:rPr lang="zh-CN" altLang="en-US" smtClean="0"/>
              <a:t>2025/12/16</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AB4A6-477B-49FC-9707-0B8F954AA7A1}" type="slidenum">
              <a:rPr lang="zh-CN" altLang="en-US" smtClean="0"/>
              <a:t>‹#›</a:t>
            </a:fld>
            <a:endParaRPr lang="zh-CN" altLang="en-US"/>
          </a:p>
        </p:txBody>
      </p:sp>
    </p:spTree>
    <p:extLst>
      <p:ext uri="{BB962C8B-B14F-4D97-AF65-F5344CB8AC3E}">
        <p14:creationId xmlns:p14="http://schemas.microsoft.com/office/powerpoint/2010/main" val="188306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DAB4A6-477B-49FC-9707-0B8F954AA7A1}" type="slidenum">
              <a:rPr lang="zh-CN" altLang="en-US" smtClean="0"/>
              <a:t>7</a:t>
            </a:fld>
            <a:endParaRPr lang="zh-CN" altLang="en-US"/>
          </a:p>
        </p:txBody>
      </p:sp>
    </p:spTree>
    <p:extLst>
      <p:ext uri="{BB962C8B-B14F-4D97-AF65-F5344CB8AC3E}">
        <p14:creationId xmlns:p14="http://schemas.microsoft.com/office/powerpoint/2010/main" val="167198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275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3D97ED-8CCE-DB52-7A75-D114FB7E3E46}"/>
              </a:ext>
            </a:extLst>
          </p:cNvPr>
          <p:cNvSpPr>
            <a:spLocks noGrp="1"/>
          </p:cNvSpPr>
          <p:nvPr>
            <p:ph type="pic" sz="quarter" idx="14" hasCustomPrompt="1"/>
          </p:nvPr>
        </p:nvSpPr>
        <p:spPr>
          <a:xfrm>
            <a:off x="4229574" y="4630393"/>
            <a:ext cx="3114450" cy="150370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67363A6-BA50-CBF3-B603-293D5C0082EF}"/>
              </a:ext>
            </a:extLst>
          </p:cNvPr>
          <p:cNvSpPr>
            <a:spLocks noGrp="1"/>
          </p:cNvSpPr>
          <p:nvPr>
            <p:ph type="pic" sz="quarter" idx="15" hasCustomPrompt="1"/>
          </p:nvPr>
        </p:nvSpPr>
        <p:spPr>
          <a:xfrm>
            <a:off x="7805963" y="2874611"/>
            <a:ext cx="3114450" cy="325948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950702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9FDA64A-FA64-AB9F-3952-12D110C2396E}"/>
              </a:ext>
            </a:extLst>
          </p:cNvPr>
          <p:cNvSpPr>
            <a:spLocks noGrp="1"/>
          </p:cNvSpPr>
          <p:nvPr>
            <p:ph type="pic" sz="quarter" idx="14" hasCustomPrompt="1"/>
          </p:nvPr>
        </p:nvSpPr>
        <p:spPr>
          <a:xfrm>
            <a:off x="1266590" y="3784601"/>
            <a:ext cx="6340709" cy="19431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70834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EEDFF2A-5AFD-8E89-24E8-C529E73E86A1}"/>
              </a:ext>
            </a:extLst>
          </p:cNvPr>
          <p:cNvSpPr>
            <a:spLocks noGrp="1"/>
          </p:cNvSpPr>
          <p:nvPr>
            <p:ph type="pic" sz="quarter" idx="14" hasCustomPrompt="1"/>
          </p:nvPr>
        </p:nvSpPr>
        <p:spPr>
          <a:xfrm>
            <a:off x="3452808" y="1985549"/>
            <a:ext cx="2247905"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A8A06463-C0B5-1AA0-9057-B80990D3466F}"/>
              </a:ext>
            </a:extLst>
          </p:cNvPr>
          <p:cNvSpPr>
            <a:spLocks noGrp="1"/>
          </p:cNvSpPr>
          <p:nvPr>
            <p:ph type="pic" sz="quarter" idx="15" hasCustomPrompt="1"/>
          </p:nvPr>
        </p:nvSpPr>
        <p:spPr>
          <a:xfrm>
            <a:off x="6077332" y="1985549"/>
            <a:ext cx="4102098"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101073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220E71-3321-D218-CFE4-84F3251F0C7D}"/>
              </a:ext>
            </a:extLst>
          </p:cNvPr>
          <p:cNvSpPr>
            <a:spLocks noGrp="1"/>
          </p:cNvSpPr>
          <p:nvPr>
            <p:ph type="pic" sz="quarter" idx="14" hasCustomPrompt="1"/>
          </p:nvPr>
        </p:nvSpPr>
        <p:spPr>
          <a:xfrm>
            <a:off x="1269655" y="2834821"/>
            <a:ext cx="2247905"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1C4E01EB-2A70-3417-D4E6-12DC20556FEC}"/>
              </a:ext>
            </a:extLst>
          </p:cNvPr>
          <p:cNvSpPr>
            <a:spLocks noGrp="1"/>
          </p:cNvSpPr>
          <p:nvPr>
            <p:ph type="pic" sz="quarter" idx="15" hasCustomPrompt="1"/>
          </p:nvPr>
        </p:nvSpPr>
        <p:spPr>
          <a:xfrm>
            <a:off x="3931516" y="2834821"/>
            <a:ext cx="4102098"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4208190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F65E123A-2A86-F180-DC50-B6FEF1BD62FF}"/>
              </a:ext>
            </a:extLst>
          </p:cNvPr>
          <p:cNvSpPr>
            <a:spLocks noGrp="1"/>
          </p:cNvSpPr>
          <p:nvPr>
            <p:ph type="pic" sz="quarter" idx="15" hasCustomPrompt="1"/>
          </p:nvPr>
        </p:nvSpPr>
        <p:spPr>
          <a:xfrm>
            <a:off x="1278899" y="1338828"/>
            <a:ext cx="3635100" cy="226434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570892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1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C4FDEC-4AD1-059E-12C2-44A3C975EAC5}"/>
              </a:ext>
            </a:extLst>
          </p:cNvPr>
          <p:cNvSpPr>
            <a:spLocks noGrp="1"/>
          </p:cNvSpPr>
          <p:nvPr>
            <p:ph type="pic" sz="quarter" idx="15" hasCustomPrompt="1"/>
          </p:nvPr>
        </p:nvSpPr>
        <p:spPr>
          <a:xfrm>
            <a:off x="6198428" y="1966481"/>
            <a:ext cx="1977347" cy="1926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BDF391F5-46D0-6D85-623C-C9030FEA66FC}"/>
              </a:ext>
            </a:extLst>
          </p:cNvPr>
          <p:cNvSpPr>
            <a:spLocks noGrp="1"/>
          </p:cNvSpPr>
          <p:nvPr>
            <p:ph type="pic" sz="quarter" idx="16" hasCustomPrompt="1"/>
          </p:nvPr>
        </p:nvSpPr>
        <p:spPr>
          <a:xfrm>
            <a:off x="8377011" y="1966481"/>
            <a:ext cx="2543403" cy="389525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15819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15">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6D18CED5-97CE-869A-DB88-C82554CB97FB}"/>
              </a:ext>
            </a:extLst>
          </p:cNvPr>
          <p:cNvSpPr>
            <a:spLocks noGrp="1"/>
          </p:cNvSpPr>
          <p:nvPr>
            <p:ph type="pic" sz="quarter" idx="16" hasCustomPrompt="1"/>
          </p:nvPr>
        </p:nvSpPr>
        <p:spPr>
          <a:xfrm>
            <a:off x="1235075" y="1481375"/>
            <a:ext cx="4764977" cy="18891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91720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16">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2F58D116-53E3-0C06-886B-17B7F2195388}"/>
              </a:ext>
            </a:extLst>
          </p:cNvPr>
          <p:cNvSpPr>
            <a:spLocks noGrp="1"/>
          </p:cNvSpPr>
          <p:nvPr>
            <p:ph type="pic" sz="quarter" idx="16" hasCustomPrompt="1"/>
          </p:nvPr>
        </p:nvSpPr>
        <p:spPr>
          <a:xfrm>
            <a:off x="947740" y="0"/>
            <a:ext cx="3935413" cy="68580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9482625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1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526ED35D-600C-C5EB-1BA7-6179A80CC728}"/>
              </a:ext>
            </a:extLst>
          </p:cNvPr>
          <p:cNvSpPr>
            <a:spLocks noGrp="1"/>
          </p:cNvSpPr>
          <p:nvPr>
            <p:ph type="pic" sz="quarter" idx="16" hasCustomPrompt="1"/>
          </p:nvPr>
        </p:nvSpPr>
        <p:spPr>
          <a:xfrm>
            <a:off x="1256976" y="1447801"/>
            <a:ext cx="1967706" cy="16090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B4496A94-DEA7-1A88-268E-560583FACE04}"/>
              </a:ext>
            </a:extLst>
          </p:cNvPr>
          <p:cNvSpPr>
            <a:spLocks noGrp="1"/>
          </p:cNvSpPr>
          <p:nvPr>
            <p:ph type="pic" sz="quarter" idx="17" hasCustomPrompt="1"/>
          </p:nvPr>
        </p:nvSpPr>
        <p:spPr>
          <a:xfrm>
            <a:off x="9357156" y="4523321"/>
            <a:ext cx="1563257" cy="131766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071639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1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6FC58260-56AD-C4E6-48C0-3C7D6943DBB7}"/>
              </a:ext>
            </a:extLst>
          </p:cNvPr>
          <p:cNvSpPr>
            <a:spLocks noGrp="1"/>
          </p:cNvSpPr>
          <p:nvPr>
            <p:ph type="pic" sz="quarter" idx="16" hasCustomPrompt="1"/>
          </p:nvPr>
        </p:nvSpPr>
        <p:spPr>
          <a:xfrm>
            <a:off x="715618" y="584200"/>
            <a:ext cx="3905593" cy="56896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9016FFBD-B9B6-4DA5-50F2-51CA1165A8F1}"/>
              </a:ext>
            </a:extLst>
          </p:cNvPr>
          <p:cNvSpPr>
            <a:spLocks noGrp="1"/>
          </p:cNvSpPr>
          <p:nvPr>
            <p:ph type="pic" sz="quarter" idx="17" hasCustomPrompt="1"/>
          </p:nvPr>
        </p:nvSpPr>
        <p:spPr>
          <a:xfrm>
            <a:off x="5606926" y="4986626"/>
            <a:ext cx="1541234" cy="1277454"/>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93422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FDACFB49-38EA-1A86-0FD7-371CDE16EE95}"/>
              </a:ext>
            </a:extLst>
          </p:cNvPr>
          <p:cNvSpPr>
            <a:spLocks noGrp="1"/>
          </p:cNvSpPr>
          <p:nvPr>
            <p:ph type="pic" sz="quarter" idx="10" hasCustomPrompt="1"/>
          </p:nvPr>
        </p:nvSpPr>
        <p:spPr>
          <a:xfrm>
            <a:off x="7405688" y="2363789"/>
            <a:ext cx="3514725" cy="213042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4306945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19">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AC467886-AC2E-36B4-4EAE-0C0466BC0C72}"/>
              </a:ext>
            </a:extLst>
          </p:cNvPr>
          <p:cNvSpPr>
            <a:spLocks noGrp="1"/>
          </p:cNvSpPr>
          <p:nvPr>
            <p:ph type="pic" sz="quarter" idx="16" hasCustomPrompt="1"/>
          </p:nvPr>
        </p:nvSpPr>
        <p:spPr>
          <a:xfrm>
            <a:off x="12985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A063EB52-448B-C5B8-4FA4-903B04D0FBED}"/>
              </a:ext>
            </a:extLst>
          </p:cNvPr>
          <p:cNvSpPr>
            <a:spLocks noGrp="1"/>
          </p:cNvSpPr>
          <p:nvPr>
            <p:ph type="pic" sz="quarter" idx="17" hasCustomPrompt="1"/>
          </p:nvPr>
        </p:nvSpPr>
        <p:spPr>
          <a:xfrm>
            <a:off x="376499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4" name="Picture Placeholder 5">
            <a:extLst>
              <a:ext uri="{FF2B5EF4-FFF2-40B4-BE49-F238E27FC236}">
                <a16:creationId xmlns:a16="http://schemas.microsoft.com/office/drawing/2014/main" id="{74DDD26C-3A05-2EC6-D24F-376BE0404F69}"/>
              </a:ext>
            </a:extLst>
          </p:cNvPr>
          <p:cNvSpPr>
            <a:spLocks noGrp="1"/>
          </p:cNvSpPr>
          <p:nvPr>
            <p:ph type="pic" sz="quarter" idx="18" hasCustomPrompt="1"/>
          </p:nvPr>
        </p:nvSpPr>
        <p:spPr>
          <a:xfrm>
            <a:off x="62867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5" name="Picture Placeholder 5">
            <a:extLst>
              <a:ext uri="{FF2B5EF4-FFF2-40B4-BE49-F238E27FC236}">
                <a16:creationId xmlns:a16="http://schemas.microsoft.com/office/drawing/2014/main" id="{0BB8088C-3048-5DE6-2E7D-AC65125C644C}"/>
              </a:ext>
            </a:extLst>
          </p:cNvPr>
          <p:cNvSpPr>
            <a:spLocks noGrp="1"/>
          </p:cNvSpPr>
          <p:nvPr>
            <p:ph type="pic" sz="quarter" idx="19" hasCustomPrompt="1"/>
          </p:nvPr>
        </p:nvSpPr>
        <p:spPr>
          <a:xfrm>
            <a:off x="8691689"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89415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2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202417F7-C901-081B-2FBF-6B0E6F8CF245}"/>
              </a:ext>
            </a:extLst>
          </p:cNvPr>
          <p:cNvSpPr>
            <a:spLocks noGrp="1"/>
          </p:cNvSpPr>
          <p:nvPr>
            <p:ph type="pic" sz="quarter" idx="16" hasCustomPrompt="1"/>
          </p:nvPr>
        </p:nvSpPr>
        <p:spPr>
          <a:xfrm>
            <a:off x="3672069"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9" name="Picture Placeholder 5">
            <a:extLst>
              <a:ext uri="{FF2B5EF4-FFF2-40B4-BE49-F238E27FC236}">
                <a16:creationId xmlns:a16="http://schemas.microsoft.com/office/drawing/2014/main" id="{45A04E07-07AA-7565-8A17-C515376D36A5}"/>
              </a:ext>
            </a:extLst>
          </p:cNvPr>
          <p:cNvSpPr>
            <a:spLocks noGrp="1"/>
          </p:cNvSpPr>
          <p:nvPr>
            <p:ph type="pic" sz="quarter" idx="17" hasCustomPrompt="1"/>
          </p:nvPr>
        </p:nvSpPr>
        <p:spPr>
          <a:xfrm>
            <a:off x="5923369" y="2374029"/>
            <a:ext cx="2741385"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2ABFF670-A467-A35D-0AAF-EBF702EF0C97}"/>
              </a:ext>
            </a:extLst>
          </p:cNvPr>
          <p:cNvSpPr>
            <a:spLocks noGrp="1"/>
          </p:cNvSpPr>
          <p:nvPr>
            <p:ph type="pic" sz="quarter" idx="18" hasCustomPrompt="1"/>
          </p:nvPr>
        </p:nvSpPr>
        <p:spPr>
          <a:xfrm>
            <a:off x="8906050"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70836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2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BEBFB4A-D1ED-B6B2-8C2F-2194C1431459}"/>
              </a:ext>
            </a:extLst>
          </p:cNvPr>
          <p:cNvSpPr>
            <a:spLocks noGrp="1"/>
          </p:cNvSpPr>
          <p:nvPr>
            <p:ph type="pic" sz="quarter" idx="16" hasCustomPrompt="1"/>
          </p:nvPr>
        </p:nvSpPr>
        <p:spPr>
          <a:xfrm>
            <a:off x="8153400" y="1861457"/>
            <a:ext cx="2767013" cy="157949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57509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2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89B57E1-269F-4F7A-27BD-D24CCAA1E880}"/>
              </a:ext>
            </a:extLst>
          </p:cNvPr>
          <p:cNvSpPr>
            <a:spLocks noGrp="1"/>
          </p:cNvSpPr>
          <p:nvPr>
            <p:ph type="pic" sz="quarter" idx="16" hasCustomPrompt="1"/>
          </p:nvPr>
        </p:nvSpPr>
        <p:spPr>
          <a:xfrm>
            <a:off x="8153400" y="1665514"/>
            <a:ext cx="2767013" cy="38317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EBC9AC29-1E82-8288-924A-C02C13637CCC}"/>
              </a:ext>
            </a:extLst>
          </p:cNvPr>
          <p:cNvSpPr>
            <a:spLocks noGrp="1"/>
          </p:cNvSpPr>
          <p:nvPr>
            <p:ph type="pic" sz="quarter" idx="17" hasCustomPrompt="1"/>
          </p:nvPr>
        </p:nvSpPr>
        <p:spPr>
          <a:xfrm>
            <a:off x="6096001" y="1665513"/>
            <a:ext cx="1831922" cy="176348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10963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2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391FE5-2320-E54D-2466-2DA9722FEF71}"/>
              </a:ext>
            </a:extLst>
          </p:cNvPr>
          <p:cNvSpPr>
            <a:spLocks noGrp="1"/>
          </p:cNvSpPr>
          <p:nvPr>
            <p:ph type="pic" sz="quarter" idx="16" hasCustomPrompt="1"/>
          </p:nvPr>
        </p:nvSpPr>
        <p:spPr>
          <a:xfrm>
            <a:off x="7667398" y="4091195"/>
            <a:ext cx="3240505" cy="169404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2C422FD7-7D20-6127-2B9A-B97B82B35AE1}"/>
              </a:ext>
            </a:extLst>
          </p:cNvPr>
          <p:cNvSpPr>
            <a:spLocks noGrp="1"/>
          </p:cNvSpPr>
          <p:nvPr>
            <p:ph type="pic" sz="quarter" idx="17" hasCustomPrompt="1"/>
          </p:nvPr>
        </p:nvSpPr>
        <p:spPr>
          <a:xfrm>
            <a:off x="1757587" y="1665513"/>
            <a:ext cx="3240505"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13646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25">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EE5A1094-28B9-D49F-51D9-0B37DCEE9F77}"/>
              </a:ext>
            </a:extLst>
          </p:cNvPr>
          <p:cNvSpPr>
            <a:spLocks noGrp="1"/>
          </p:cNvSpPr>
          <p:nvPr>
            <p:ph type="pic" sz="quarter" idx="17" hasCustomPrompt="1"/>
          </p:nvPr>
        </p:nvSpPr>
        <p:spPr>
          <a:xfrm>
            <a:off x="3938139" y="2567843"/>
            <a:ext cx="4336024"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72742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26">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DBCC9CD-C1B2-A19B-DA78-A83F145D51C4}"/>
              </a:ext>
            </a:extLst>
          </p:cNvPr>
          <p:cNvSpPr>
            <a:spLocks noGrp="1"/>
          </p:cNvSpPr>
          <p:nvPr>
            <p:ph type="pic" sz="quarter" idx="17" hasCustomPrompt="1"/>
          </p:nvPr>
        </p:nvSpPr>
        <p:spPr>
          <a:xfrm>
            <a:off x="8178800" y="2760475"/>
            <a:ext cx="2741613" cy="133705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F1D20608-43D1-0F02-7B84-19308E41AF05}"/>
              </a:ext>
            </a:extLst>
          </p:cNvPr>
          <p:cNvSpPr>
            <a:spLocks noGrp="1"/>
          </p:cNvSpPr>
          <p:nvPr>
            <p:ph type="pic" sz="quarter" idx="18" hasCustomPrompt="1"/>
          </p:nvPr>
        </p:nvSpPr>
        <p:spPr>
          <a:xfrm>
            <a:off x="1235075" y="4583135"/>
            <a:ext cx="3467554"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6CBF86F0-07D6-BAE4-10C8-2F9EABDB8DE7}"/>
              </a:ext>
            </a:extLst>
          </p:cNvPr>
          <p:cNvSpPr>
            <a:spLocks noGrp="1"/>
          </p:cNvSpPr>
          <p:nvPr>
            <p:ph type="pic" sz="quarter" idx="19" hasCustomPrompt="1"/>
          </p:nvPr>
        </p:nvSpPr>
        <p:spPr>
          <a:xfrm>
            <a:off x="5118529" y="4583135"/>
            <a:ext cx="1954940"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4433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27">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A1009011-2B2E-FE33-162B-DFEE44A6D841}"/>
              </a:ext>
            </a:extLst>
          </p:cNvPr>
          <p:cNvSpPr>
            <a:spLocks noGrp="1"/>
          </p:cNvSpPr>
          <p:nvPr>
            <p:ph type="pic" sz="quarter" idx="16" hasCustomPrompt="1"/>
          </p:nvPr>
        </p:nvSpPr>
        <p:spPr>
          <a:xfrm>
            <a:off x="3845209" y="3819313"/>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AD3651EE-F90A-96A3-9C70-F9D732A3C188}"/>
              </a:ext>
            </a:extLst>
          </p:cNvPr>
          <p:cNvSpPr>
            <a:spLocks noGrp="1"/>
          </p:cNvSpPr>
          <p:nvPr>
            <p:ph type="pic" sz="quarter" idx="18" hasCustomPrompt="1"/>
          </p:nvPr>
        </p:nvSpPr>
        <p:spPr>
          <a:xfrm>
            <a:off x="6240261" y="3819313"/>
            <a:ext cx="2269600"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76BF10BC-0422-90D7-B612-0E9E8DAB011F}"/>
              </a:ext>
            </a:extLst>
          </p:cNvPr>
          <p:cNvSpPr>
            <a:spLocks noGrp="1"/>
          </p:cNvSpPr>
          <p:nvPr>
            <p:ph type="pic" sz="quarter" idx="19" hasCustomPrompt="1"/>
          </p:nvPr>
        </p:nvSpPr>
        <p:spPr>
          <a:xfrm>
            <a:off x="8879411" y="3819313"/>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9238576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2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B81221F5-DF69-167F-2F2A-A242867C8F15}"/>
              </a:ext>
            </a:extLst>
          </p:cNvPr>
          <p:cNvSpPr>
            <a:spLocks noGrp="1"/>
          </p:cNvSpPr>
          <p:nvPr>
            <p:ph type="pic" sz="quarter" idx="18" hasCustomPrompt="1"/>
          </p:nvPr>
        </p:nvSpPr>
        <p:spPr>
          <a:xfrm>
            <a:off x="4644836" y="1"/>
            <a:ext cx="3533395" cy="68487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69388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29">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B9EDF569-F36C-8C32-128A-E32F8E7DFE0E}"/>
              </a:ext>
            </a:extLst>
          </p:cNvPr>
          <p:cNvSpPr>
            <a:spLocks noGrp="1"/>
          </p:cNvSpPr>
          <p:nvPr>
            <p:ph type="pic" sz="quarter" idx="18" hasCustomPrompt="1"/>
          </p:nvPr>
        </p:nvSpPr>
        <p:spPr>
          <a:xfrm>
            <a:off x="8840047" y="4542958"/>
            <a:ext cx="2041002" cy="1630269"/>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83568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70F2E26-D55D-BCD5-FC87-020C763ED1BD}"/>
              </a:ext>
            </a:extLst>
          </p:cNvPr>
          <p:cNvSpPr>
            <a:spLocks noGrp="1"/>
          </p:cNvSpPr>
          <p:nvPr>
            <p:ph type="pic" sz="quarter" idx="10" hasCustomPrompt="1"/>
          </p:nvPr>
        </p:nvSpPr>
        <p:spPr>
          <a:xfrm>
            <a:off x="6281057" y="2044965"/>
            <a:ext cx="4928281" cy="15021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p>
        </p:txBody>
      </p:sp>
    </p:spTree>
    <p:extLst>
      <p:ext uri="{BB962C8B-B14F-4D97-AF65-F5344CB8AC3E}">
        <p14:creationId xmlns:p14="http://schemas.microsoft.com/office/powerpoint/2010/main" val="31728082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14F207-02B1-3364-92D1-D7E9179E26C8}"/>
              </a:ext>
            </a:extLst>
          </p:cNvPr>
          <p:cNvSpPr>
            <a:spLocks noGrp="1"/>
          </p:cNvSpPr>
          <p:nvPr>
            <p:ph type="pic" sz="quarter" idx="10" hasCustomPrompt="1"/>
          </p:nvPr>
        </p:nvSpPr>
        <p:spPr>
          <a:xfrm>
            <a:off x="1914114" y="2444610"/>
            <a:ext cx="3809441" cy="240564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DA3BCBC-F5C1-065F-908B-67C67C205ED3}"/>
              </a:ext>
            </a:extLst>
          </p:cNvPr>
          <p:cNvSpPr>
            <a:spLocks noGrp="1"/>
          </p:cNvSpPr>
          <p:nvPr>
            <p:ph type="pic" sz="quarter" idx="11" hasCustomPrompt="1"/>
          </p:nvPr>
        </p:nvSpPr>
        <p:spPr>
          <a:xfrm>
            <a:off x="6186128" y="2961861"/>
            <a:ext cx="1882250" cy="188839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57161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0FFB5B1C-91D4-09BE-14FB-9116BB228C96}"/>
              </a:ext>
            </a:extLst>
          </p:cNvPr>
          <p:cNvSpPr>
            <a:spLocks noGrp="1"/>
          </p:cNvSpPr>
          <p:nvPr>
            <p:ph type="pic" sz="quarter" idx="11" hasCustomPrompt="1"/>
          </p:nvPr>
        </p:nvSpPr>
        <p:spPr>
          <a:xfrm>
            <a:off x="1882344"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C4C2ED61-773D-043E-028A-B9AD064FE13F}"/>
              </a:ext>
            </a:extLst>
          </p:cNvPr>
          <p:cNvSpPr>
            <a:spLocks noGrp="1"/>
          </p:cNvSpPr>
          <p:nvPr>
            <p:ph type="pic" sz="quarter" idx="12" hasCustomPrompt="1"/>
          </p:nvPr>
        </p:nvSpPr>
        <p:spPr>
          <a:xfrm>
            <a:off x="405683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2" name="Picture Placeholder 5">
            <a:extLst>
              <a:ext uri="{FF2B5EF4-FFF2-40B4-BE49-F238E27FC236}">
                <a16:creationId xmlns:a16="http://schemas.microsoft.com/office/drawing/2014/main" id="{454EACF7-00B1-476C-8D58-E0EF99CE0CE0}"/>
              </a:ext>
            </a:extLst>
          </p:cNvPr>
          <p:cNvSpPr>
            <a:spLocks noGrp="1"/>
          </p:cNvSpPr>
          <p:nvPr>
            <p:ph type="pic" sz="quarter" idx="13" hasCustomPrompt="1"/>
          </p:nvPr>
        </p:nvSpPr>
        <p:spPr>
          <a:xfrm>
            <a:off x="6231316" y="3952290"/>
            <a:ext cx="2514605"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8112859B-7AF6-5CB3-EDB7-BD4CE52485E4}"/>
              </a:ext>
            </a:extLst>
          </p:cNvPr>
          <p:cNvSpPr>
            <a:spLocks noGrp="1"/>
          </p:cNvSpPr>
          <p:nvPr>
            <p:ph type="pic" sz="quarter" idx="14" hasCustomPrompt="1"/>
          </p:nvPr>
        </p:nvSpPr>
        <p:spPr>
          <a:xfrm>
            <a:off x="893602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415225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EBF4719-0875-AAFF-08F1-B2978C5BECCA}"/>
              </a:ext>
            </a:extLst>
          </p:cNvPr>
          <p:cNvSpPr>
            <a:spLocks noGrp="1"/>
          </p:cNvSpPr>
          <p:nvPr>
            <p:ph type="pic" sz="quarter" idx="14" hasCustomPrompt="1"/>
          </p:nvPr>
        </p:nvSpPr>
        <p:spPr>
          <a:xfrm>
            <a:off x="7584939" y="1381540"/>
            <a:ext cx="3335475" cy="420352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44274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D41205D-03F6-E6B1-C958-3E1DC4D3522C}"/>
              </a:ext>
            </a:extLst>
          </p:cNvPr>
          <p:cNvSpPr>
            <a:spLocks noGrp="1"/>
          </p:cNvSpPr>
          <p:nvPr>
            <p:ph type="pic" sz="quarter" idx="14" hasCustomPrompt="1"/>
          </p:nvPr>
        </p:nvSpPr>
        <p:spPr>
          <a:xfrm>
            <a:off x="4232877" y="2298974"/>
            <a:ext cx="4011715"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1C1A232B-45E4-CBA8-81E0-48CD1D8E1CE1}"/>
              </a:ext>
            </a:extLst>
          </p:cNvPr>
          <p:cNvSpPr>
            <a:spLocks noGrp="1"/>
          </p:cNvSpPr>
          <p:nvPr>
            <p:ph type="pic" sz="quarter" idx="15" hasCustomPrompt="1"/>
          </p:nvPr>
        </p:nvSpPr>
        <p:spPr>
          <a:xfrm>
            <a:off x="8550293" y="2298974"/>
            <a:ext cx="2370121"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3378196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997C74DC-D6D3-2E5B-1966-A8362A1A97EC}"/>
              </a:ext>
            </a:extLst>
          </p:cNvPr>
          <p:cNvSpPr>
            <a:spLocks noGrp="1"/>
          </p:cNvSpPr>
          <p:nvPr>
            <p:ph type="pic" sz="quarter" idx="14" hasCustomPrompt="1"/>
          </p:nvPr>
        </p:nvSpPr>
        <p:spPr>
          <a:xfrm>
            <a:off x="3682057" y="1643745"/>
            <a:ext cx="3043729" cy="43542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9571087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40D3DC-DFF4-FF18-8A0E-D126DF1CA923}"/>
              </a:ext>
            </a:extLst>
          </p:cNvPr>
          <p:cNvSpPr>
            <a:spLocks noGrp="1"/>
          </p:cNvSpPr>
          <p:nvPr>
            <p:ph type="pic" sz="quarter" idx="14" hasCustomPrompt="1"/>
          </p:nvPr>
        </p:nvSpPr>
        <p:spPr>
          <a:xfrm>
            <a:off x="1230379" y="1698171"/>
            <a:ext cx="4045215" cy="311993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A1060060-C757-7AFF-AF8F-9088DE3994F6}"/>
              </a:ext>
            </a:extLst>
          </p:cNvPr>
          <p:cNvSpPr>
            <a:spLocks noGrp="1"/>
          </p:cNvSpPr>
          <p:nvPr>
            <p:ph type="pic" sz="quarter" idx="15" hasCustomPrompt="1"/>
          </p:nvPr>
        </p:nvSpPr>
        <p:spPr>
          <a:xfrm>
            <a:off x="5826576" y="1698171"/>
            <a:ext cx="1747116" cy="149492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18823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401642"/>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4" r:id="rId22"/>
    <p:sldLayoutId id="2147483675" r:id="rId23"/>
    <p:sldLayoutId id="2147483676" r:id="rId24"/>
    <p:sldLayoutId id="2147483677" r:id="rId25"/>
    <p:sldLayoutId id="2147483678" r:id="rId26"/>
    <p:sldLayoutId id="2147483671" r:id="rId27"/>
    <p:sldLayoutId id="2147483672" r:id="rId28"/>
    <p:sldLayoutId id="2147483673" r:id="rId29"/>
  </p:sldLayoutIdLst>
  <p:txStyles>
    <p:titleStyle>
      <a:lvl1pPr algn="l" defTabSz="91435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97" userDrawn="1">
          <p15:clr>
            <a:srgbClr val="F26B43"/>
          </p15:clr>
        </p15:guide>
        <p15:guide id="3" pos="3840" userDrawn="1">
          <p15:clr>
            <a:srgbClr val="F26B43"/>
          </p15:clr>
        </p15:guide>
        <p15:guide id="4" pos="7061" userDrawn="1">
          <p15:clr>
            <a:srgbClr val="F26B43"/>
          </p15:clr>
        </p15:guide>
        <p15:guide id="7" orient="horz" pos="368" userDrawn="1">
          <p15:clr>
            <a:srgbClr val="F26B43"/>
          </p15:clr>
        </p15:guide>
        <p15:guide id="8" orient="horz" pos="3952" userDrawn="1">
          <p15:clr>
            <a:srgbClr val="F26B43"/>
          </p15:clr>
        </p15:guide>
        <p15:guide id="9" pos="778" userDrawn="1">
          <p15:clr>
            <a:srgbClr val="F26B43"/>
          </p15:clr>
        </p15:guide>
        <p15:guide id="11" pos="68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816C61-B954-0D30-4A32-A56C65B89F01}"/>
              </a:ext>
            </a:extLst>
          </p:cNvPr>
          <p:cNvSpPr txBox="1"/>
          <p:nvPr/>
        </p:nvSpPr>
        <p:spPr>
          <a:xfrm>
            <a:off x="2031080" y="2130669"/>
            <a:ext cx="8573181" cy="1569660"/>
          </a:xfrm>
          <a:prstGeom prst="rect">
            <a:avLst/>
          </a:prstGeom>
          <a:noFill/>
        </p:spPr>
        <p:txBody>
          <a:bodyPr wrap="none" rtlCol="0">
            <a:spAutoFit/>
          </a:bodyPr>
          <a:lstStyle/>
          <a:p>
            <a:r>
              <a:rPr lang="sv-SE" altLang="zh-CN" sz="4800" dirty="0">
                <a:latin typeface="HarmonyOS Sans SC Black" panose="00000A00000000000000" pitchFamily="2" charset="-122"/>
              </a:rPr>
              <a:t>New England </a:t>
            </a:r>
            <a:r>
              <a:rPr lang="sv-SE" altLang="zh-CN" sz="4800" dirty="0" err="1">
                <a:latin typeface="HarmonyOS Sans SC Black" panose="00000A00000000000000" pitchFamily="2" charset="-122"/>
              </a:rPr>
              <a:t>Conservatory</a:t>
            </a:r>
            <a:r>
              <a:rPr lang="sv-SE" altLang="zh-CN" sz="4800" dirty="0">
                <a:latin typeface="HarmonyOS Sans SC Black" panose="00000A00000000000000" pitchFamily="2" charset="-122"/>
              </a:rPr>
              <a:t> </a:t>
            </a:r>
          </a:p>
          <a:p>
            <a:r>
              <a:rPr lang="sv-SE" altLang="zh-CN" sz="4800" dirty="0">
                <a:latin typeface="HarmonyOS Sans SC Black" panose="00000A00000000000000" pitchFamily="2" charset="-122"/>
              </a:rPr>
              <a:t>Summer Programs</a:t>
            </a:r>
            <a:endParaRPr lang="en-ID" sz="4800" dirty="0">
              <a:latin typeface="HarmonyOS Sans SC Black" panose="00000A00000000000000" pitchFamily="2" charset="-122"/>
            </a:endParaRPr>
          </a:p>
        </p:txBody>
      </p:sp>
      <p:sp>
        <p:nvSpPr>
          <p:cNvPr id="3" name="TextBox 2">
            <a:extLst>
              <a:ext uri="{FF2B5EF4-FFF2-40B4-BE49-F238E27FC236}">
                <a16:creationId xmlns:a16="http://schemas.microsoft.com/office/drawing/2014/main" id="{8EBF906B-F6B0-D7A1-554F-B01DBC45635E}"/>
              </a:ext>
            </a:extLst>
          </p:cNvPr>
          <p:cNvSpPr txBox="1"/>
          <p:nvPr/>
        </p:nvSpPr>
        <p:spPr>
          <a:xfrm>
            <a:off x="2031080" y="3700329"/>
            <a:ext cx="7037703" cy="400110"/>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rPr>
              <a:t>新英格兰音乐学院暑期项目</a:t>
            </a:r>
            <a:endParaRPr lang="en-ID" sz="2000" b="1" dirty="0">
              <a:latin typeface="SimHei" panose="02010609060101010101" pitchFamily="49" charset="-122"/>
              <a:ea typeface="SimHei" panose="02010609060101010101" pitchFamily="49" charset="-122"/>
            </a:endParaRPr>
          </a:p>
        </p:txBody>
      </p:sp>
      <p:grpSp>
        <p:nvGrpSpPr>
          <p:cNvPr id="4" name="Group 3">
            <a:extLst>
              <a:ext uri="{FF2B5EF4-FFF2-40B4-BE49-F238E27FC236}">
                <a16:creationId xmlns:a16="http://schemas.microsoft.com/office/drawing/2014/main" id="{5027BD2E-127A-25C4-5648-A9738F2A766C}"/>
              </a:ext>
            </a:extLst>
          </p:cNvPr>
          <p:cNvGrpSpPr/>
          <p:nvPr/>
        </p:nvGrpSpPr>
        <p:grpSpPr>
          <a:xfrm rot="16200000">
            <a:off x="1267734" y="2363809"/>
            <a:ext cx="430121" cy="430122"/>
            <a:chOff x="10332237" y="1547924"/>
            <a:chExt cx="430121" cy="430122"/>
          </a:xfrm>
          <a:solidFill>
            <a:schemeClr val="accent1"/>
          </a:solidFill>
        </p:grpSpPr>
        <p:sp>
          <p:nvSpPr>
            <p:cNvPr id="5" name="Freeform: Shape 4">
              <a:extLst>
                <a:ext uri="{FF2B5EF4-FFF2-40B4-BE49-F238E27FC236}">
                  <a16:creationId xmlns:a16="http://schemas.microsoft.com/office/drawing/2014/main" id="{A7DE6DDA-3F6C-CC1A-6E3A-E1AB34B2361E}"/>
                </a:ext>
              </a:extLst>
            </p:cNvPr>
            <p:cNvSpPr/>
            <p:nvPr/>
          </p:nvSpPr>
          <p:spPr>
            <a:xfrm>
              <a:off x="10332237" y="1563075"/>
              <a:ext cx="57174" cy="283069"/>
            </a:xfrm>
            <a:custGeom>
              <a:avLst/>
              <a:gdLst>
                <a:gd name="connsiteX0" fmla="*/ 0 w 57174"/>
                <a:gd name="connsiteY0" fmla="*/ 0 h 283069"/>
                <a:gd name="connsiteX1" fmla="*/ 57174 w 57174"/>
                <a:gd name="connsiteY1" fmla="*/ 0 h 283069"/>
                <a:gd name="connsiteX2" fmla="*/ 57174 w 57174"/>
                <a:gd name="connsiteY2" fmla="*/ 283070 h 283069"/>
                <a:gd name="connsiteX3" fmla="*/ 0 w 57174"/>
                <a:gd name="connsiteY3" fmla="*/ 283070 h 283069"/>
              </a:gdLst>
              <a:ahLst/>
              <a:cxnLst>
                <a:cxn ang="0">
                  <a:pos x="connsiteX0" y="connsiteY0"/>
                </a:cxn>
                <a:cxn ang="0">
                  <a:pos x="connsiteX1" y="connsiteY1"/>
                </a:cxn>
                <a:cxn ang="0">
                  <a:pos x="connsiteX2" y="connsiteY2"/>
                </a:cxn>
                <a:cxn ang="0">
                  <a:pos x="connsiteX3" y="connsiteY3"/>
                </a:cxn>
              </a:cxnLst>
              <a:rect l="l" t="t" r="r" b="b"/>
              <a:pathLst>
                <a:path w="57174" h="283069">
                  <a:moveTo>
                    <a:pt x="0" y="0"/>
                  </a:moveTo>
                  <a:lnTo>
                    <a:pt x="57174" y="0"/>
                  </a:lnTo>
                  <a:lnTo>
                    <a:pt x="57174" y="283070"/>
                  </a:lnTo>
                  <a:lnTo>
                    <a:pt x="0" y="283070"/>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sp>
          <p:nvSpPr>
            <p:cNvPr id="6" name="Freeform: Shape 5">
              <a:extLst>
                <a:ext uri="{FF2B5EF4-FFF2-40B4-BE49-F238E27FC236}">
                  <a16:creationId xmlns:a16="http://schemas.microsoft.com/office/drawing/2014/main" id="{697848C5-BD33-3B78-3476-2A37472EF1E6}"/>
                </a:ext>
              </a:extLst>
            </p:cNvPr>
            <p:cNvSpPr/>
            <p:nvPr/>
          </p:nvSpPr>
          <p:spPr>
            <a:xfrm>
              <a:off x="10340641" y="1547924"/>
              <a:ext cx="421717" cy="430122"/>
            </a:xfrm>
            <a:custGeom>
              <a:avLst/>
              <a:gdLst>
                <a:gd name="connsiteX0" fmla="*/ 421717 w 421717"/>
                <a:gd name="connsiteY0" fmla="*/ 40422 h 430122"/>
                <a:gd name="connsiteX1" fmla="*/ 381295 w 421717"/>
                <a:gd name="connsiteY1" fmla="*/ 0 h 430122"/>
                <a:gd name="connsiteX2" fmla="*/ 0 w 421717"/>
                <a:gd name="connsiteY2" fmla="*/ 381295 h 430122"/>
                <a:gd name="connsiteX3" fmla="*/ 0 w 421717"/>
                <a:gd name="connsiteY3" fmla="*/ 430122 h 430122"/>
                <a:gd name="connsiteX4" fmla="*/ 406509 w 421717"/>
                <a:gd name="connsiteY4" fmla="*/ 430122 h 430122"/>
                <a:gd name="connsiteX5" fmla="*/ 406509 w 421717"/>
                <a:gd name="connsiteY5" fmla="*/ 372948 h 430122"/>
                <a:gd name="connsiteX6" fmla="*/ 82502 w 421717"/>
                <a:gd name="connsiteY6" fmla="*/ 379580 h 430122"/>
                <a:gd name="connsiteX7" fmla="*/ 421717 w 421717"/>
                <a:gd name="connsiteY7" fmla="*/ 40422 h 43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7" h="430122">
                  <a:moveTo>
                    <a:pt x="421717" y="40422"/>
                  </a:moveTo>
                  <a:lnTo>
                    <a:pt x="381295" y="0"/>
                  </a:lnTo>
                  <a:lnTo>
                    <a:pt x="0" y="381295"/>
                  </a:lnTo>
                  <a:lnTo>
                    <a:pt x="0" y="430122"/>
                  </a:lnTo>
                  <a:lnTo>
                    <a:pt x="406509" y="430122"/>
                  </a:lnTo>
                  <a:lnTo>
                    <a:pt x="406509" y="372948"/>
                  </a:lnTo>
                  <a:lnTo>
                    <a:pt x="82502" y="379580"/>
                  </a:lnTo>
                  <a:lnTo>
                    <a:pt x="421717" y="40422"/>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grpSp>
    </p:spTree>
    <p:extLst>
      <p:ext uri="{BB962C8B-B14F-4D97-AF65-F5344CB8AC3E}">
        <p14:creationId xmlns:p14="http://schemas.microsoft.com/office/powerpoint/2010/main" val="1234257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E68E02F5-9E06-78B3-457F-845F99EA49B8}"/>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师资总述</a:t>
            </a:r>
            <a:endParaRPr lang="en-US"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13C6067-AD93-FE14-6A5B-3AD8109D587F}"/>
              </a:ext>
            </a:extLst>
          </p:cNvPr>
          <p:cNvSpPr txBox="1"/>
          <p:nvPr/>
        </p:nvSpPr>
        <p:spPr>
          <a:xfrm>
            <a:off x="947738" y="1950710"/>
            <a:ext cx="10460389" cy="2956579"/>
          </a:xfrm>
          <a:prstGeom prst="rect">
            <a:avLst/>
          </a:prstGeom>
          <a:noFill/>
          <a:ln>
            <a:noFill/>
          </a:ln>
        </p:spPr>
        <p:txBody>
          <a:bodyPr wrap="square" rtlCol="0">
            <a:spAutoFit/>
          </a:bodyPr>
          <a:lstStyle/>
          <a:p>
            <a:pPr algn="l">
              <a:lnSpc>
                <a:spcPct val="150000"/>
              </a:lnSpc>
            </a:pPr>
            <a:r>
              <a:rPr lang="zh-CN" altLang="en-US" b="0" i="0" u="none" strike="noStrike" dirty="0">
                <a:solidFill>
                  <a:srgbClr val="000000"/>
                </a:solidFill>
                <a:effectLst/>
              </a:rPr>
              <a:t>新英格兰音乐学院暑期项目的教学团队由学院在职教师及活跃于国际舞台的演奏家、作曲家和当代音乐艺术家组成。教师长期参与交响乐团、室内乐、当代音乐演出与创作，并在学院承担核心教学任务</a:t>
            </a:r>
            <a:endParaRPr lang="en-US" altLang="zh-CN" b="0" i="0" u="none" strike="noStrike" dirty="0">
              <a:solidFill>
                <a:srgbClr val="000000"/>
              </a:solidFill>
              <a:effectLst/>
            </a:endParaRPr>
          </a:p>
          <a:p>
            <a:pPr algn="l">
              <a:lnSpc>
                <a:spcPct val="150000"/>
              </a:lnSpc>
            </a:pPr>
            <a:endParaRPr lang="zh-CN" altLang="en-US" b="0" i="0" u="none" strike="noStrike" dirty="0">
              <a:solidFill>
                <a:srgbClr val="000000"/>
              </a:solidFill>
              <a:effectLst/>
            </a:endParaRPr>
          </a:p>
          <a:p>
            <a:pPr algn="l">
              <a:lnSpc>
                <a:spcPct val="150000"/>
              </a:lnSpc>
            </a:pPr>
            <a:r>
              <a:rPr lang="zh-CN" altLang="en-US" b="0" i="0" u="none" strike="noStrike" dirty="0">
                <a:solidFill>
                  <a:srgbClr val="000000"/>
                </a:solidFill>
                <a:effectLst/>
              </a:rPr>
              <a:t>在交响乐项目中，教师重点指导学生在大型合奏中的声部协作、乐谱处理与舞台呈现；在当代音乐项目中，教师通过大师课、排练与创作指导，引导学生探索当代音乐语言、跨领域合作与个人艺术方向</a:t>
            </a:r>
            <a:endParaRPr lang="en-US" altLang="zh-CN" b="0" i="0" u="none" strike="noStrike" dirty="0">
              <a:solidFill>
                <a:srgbClr val="000000"/>
              </a:solidFill>
              <a:effectLst/>
            </a:endParaRPr>
          </a:p>
          <a:p>
            <a:pPr algn="l">
              <a:lnSpc>
                <a:spcPct val="150000"/>
              </a:lnSpc>
            </a:pPr>
            <a:endParaRPr lang="zh-CN" altLang="en-US" b="0" i="0" u="none" strike="noStrike" dirty="0">
              <a:solidFill>
                <a:srgbClr val="000000"/>
              </a:solidFill>
              <a:effectLst/>
            </a:endParaRPr>
          </a:p>
          <a:p>
            <a:pPr algn="l">
              <a:lnSpc>
                <a:spcPct val="150000"/>
              </a:lnSpc>
            </a:pPr>
            <a:r>
              <a:rPr lang="zh-CN" altLang="en-US" b="0" i="0" u="none" strike="noStrike" dirty="0">
                <a:solidFill>
                  <a:srgbClr val="000000"/>
                </a:solidFill>
                <a:effectLst/>
              </a:rPr>
              <a:t>整体教学强调专业标准、实践导向与高频反馈，使学生在短时间内获得可持续发展的演奏与创作经验</a:t>
            </a:r>
            <a:endParaRPr lang="zh-CN" altLang="en-US" dirty="0"/>
          </a:p>
        </p:txBody>
      </p:sp>
    </p:spTree>
    <p:extLst>
      <p:ext uri="{BB962C8B-B14F-4D97-AF65-F5344CB8AC3E}">
        <p14:creationId xmlns:p14="http://schemas.microsoft.com/office/powerpoint/2010/main" val="216805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05DD6-EAF6-A110-72F8-C35158337B2B}"/>
            </a:ext>
          </a:extLst>
        </p:cNvPr>
        <p:cNvGrpSpPr/>
        <p:nvPr/>
      </p:nvGrpSpPr>
      <p:grpSpPr>
        <a:xfrm>
          <a:off x="0" y="0"/>
          <a:ext cx="0" cy="0"/>
          <a:chOff x="0" y="0"/>
          <a:chExt cx="0" cy="0"/>
        </a:xfrm>
      </p:grpSpPr>
      <p:sp>
        <p:nvSpPr>
          <p:cNvPr id="2" name="AutoShape 2" descr="Juilliard-summer-program">
            <a:extLst>
              <a:ext uri="{FF2B5EF4-FFF2-40B4-BE49-F238E27FC236}">
                <a16:creationId xmlns:a16="http://schemas.microsoft.com/office/drawing/2014/main" id="{594BFF82-FBF7-DA3E-69FF-4C310281A88C}"/>
              </a:ext>
            </a:extLst>
          </p:cNvPr>
          <p:cNvSpPr>
            <a:spLocks noChangeAspect="1" noChangeArrowheads="1"/>
          </p:cNvSpPr>
          <p:nvPr/>
        </p:nvSpPr>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朱利亚诺·阿尼塞托正在指挥乐团。">
            <a:extLst>
              <a:ext uri="{FF2B5EF4-FFF2-40B4-BE49-F238E27FC236}">
                <a16:creationId xmlns:a16="http://schemas.microsoft.com/office/drawing/2014/main" id="{7036BCE8-D341-3AA2-5D16-4228E28F3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495" y="1529075"/>
            <a:ext cx="3659111" cy="43391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5D62582D-C7C6-A7F0-B566-09E68A4190C1}"/>
              </a:ext>
            </a:extLst>
          </p:cNvPr>
          <p:cNvSpPr txBox="1"/>
          <p:nvPr/>
        </p:nvSpPr>
        <p:spPr>
          <a:xfrm>
            <a:off x="1098021" y="745886"/>
            <a:ext cx="2900153" cy="523220"/>
          </a:xfrm>
          <a:prstGeom prst="rect">
            <a:avLst/>
          </a:prstGeom>
          <a:noFill/>
        </p:spPr>
        <p:txBody>
          <a:bodyPr wrap="none" rtlCol="0">
            <a:spAutoFit/>
          </a:bodyPr>
          <a:lstStyle/>
          <a:p>
            <a:r>
              <a:rPr lang="sv-SE" altLang="zh-CN" sz="2800" dirty="0" err="1">
                <a:solidFill>
                  <a:schemeClr val="accent1"/>
                </a:solidFill>
                <a:latin typeface="HarmonyOS Sans SC Black" panose="00000A00000000000000" pitchFamily="2" charset="-122"/>
              </a:rPr>
              <a:t>Juliano</a:t>
            </a:r>
            <a:r>
              <a:rPr lang="sv-SE" altLang="zh-CN" sz="2800" dirty="0">
                <a:solidFill>
                  <a:schemeClr val="accent1"/>
                </a:solidFill>
                <a:latin typeface="HarmonyOS Sans SC Black" panose="00000A00000000000000" pitchFamily="2" charset="-122"/>
              </a:rPr>
              <a:t> </a:t>
            </a:r>
            <a:r>
              <a:rPr lang="sv-SE" altLang="zh-CN" sz="2800" dirty="0" err="1">
                <a:solidFill>
                  <a:schemeClr val="accent1"/>
                </a:solidFill>
                <a:latin typeface="HarmonyOS Sans SC Black" panose="00000A00000000000000" pitchFamily="2" charset="-122"/>
              </a:rPr>
              <a:t>Aniceto</a:t>
            </a:r>
            <a:endParaRPr lang="en-ID" sz="2800" dirty="0">
              <a:solidFill>
                <a:schemeClr val="accent1"/>
              </a:solidFill>
              <a:latin typeface="HarmonyOS Sans SC Black" panose="00000A00000000000000" pitchFamily="2" charset="-122"/>
            </a:endParaRPr>
          </a:p>
        </p:txBody>
      </p:sp>
      <p:sp>
        <p:nvSpPr>
          <p:cNvPr id="8" name="文本框 7">
            <a:extLst>
              <a:ext uri="{FF2B5EF4-FFF2-40B4-BE49-F238E27FC236}">
                <a16:creationId xmlns:a16="http://schemas.microsoft.com/office/drawing/2014/main" id="{D5DAFE92-1C48-BE8D-B393-20C92E5A1114}"/>
              </a:ext>
            </a:extLst>
          </p:cNvPr>
          <p:cNvSpPr txBox="1"/>
          <p:nvPr/>
        </p:nvSpPr>
        <p:spPr>
          <a:xfrm>
            <a:off x="794745" y="1438779"/>
            <a:ext cx="5627801" cy="48542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t>职业生涯与成就</a:t>
            </a:r>
            <a:r>
              <a:rPr lang="zh-CN" altLang="en-US" sz="1600" dirty="0"/>
              <a:t> </a:t>
            </a:r>
            <a:r>
              <a:rPr lang="sv-SE" altLang="zh-CN" sz="1600" dirty="0" err="1"/>
              <a:t>Juliano</a:t>
            </a:r>
            <a:r>
              <a:rPr lang="sv-SE" altLang="zh-CN" sz="1600" dirty="0"/>
              <a:t> </a:t>
            </a:r>
            <a:r>
              <a:rPr lang="sv-SE" altLang="zh-CN" sz="1600" dirty="0" err="1"/>
              <a:t>Aniceto</a:t>
            </a:r>
            <a:r>
              <a:rPr lang="zh-CN" altLang="en-US" sz="1600" dirty="0"/>
              <a:t> 将担任 </a:t>
            </a:r>
            <a:r>
              <a:rPr lang="en-US" altLang="zh-CN" sz="1600" dirty="0"/>
              <a:t>2026 </a:t>
            </a:r>
            <a:r>
              <a:rPr lang="zh-CN" altLang="en-US" sz="1600" dirty="0"/>
              <a:t>年夏季管弦乐团学院的艺术总监。他以音乐风格的多样性和充满激情的舞台表现力而闻名，其艺术足迹涵盖歌剧、交响乐、音乐剧以及电影配乐演奏。他曾作为客座指挥与巴尔的摩交响乐团、芝加哥小交响乐团以及巴西圣保罗州立青年管弦乐团等知名乐团合作。</a:t>
            </a:r>
          </a:p>
          <a:p>
            <a:pPr marL="285750" indent="-285750">
              <a:lnSpc>
                <a:spcPct val="150000"/>
              </a:lnSpc>
              <a:buFont typeface="Arial" panose="020B0604020202020204" pitchFamily="34" charset="0"/>
              <a:buChar char="•"/>
            </a:pPr>
            <a:r>
              <a:rPr lang="zh-CN" altLang="en-US" sz="1600" b="1" dirty="0"/>
              <a:t>教育背景与成长 </a:t>
            </a:r>
            <a:r>
              <a:rPr lang="sv-SE" altLang="zh-CN" sz="1600" dirty="0" err="1"/>
              <a:t>Aniceto</a:t>
            </a:r>
            <a:r>
              <a:rPr lang="zh-CN" altLang="en-US" sz="1600" dirty="0"/>
              <a:t>来自巴西，</a:t>
            </a:r>
            <a:r>
              <a:rPr lang="en-US" altLang="zh-CN" sz="1600" dirty="0"/>
              <a:t>11 </a:t>
            </a:r>
            <a:r>
              <a:rPr lang="zh-CN" altLang="en-US" sz="1600" dirty="0"/>
              <a:t>岁时通过里约热内卢的一个社会公益项目开启了音乐之路。他在移居美国之前，先后获得了里约热内卢联邦大学的学士学位和东卡罗来纳大学的硕士学位。</a:t>
            </a:r>
          </a:p>
          <a:p>
            <a:pPr marL="285750" indent="-285750">
              <a:lnSpc>
                <a:spcPct val="150000"/>
              </a:lnSpc>
              <a:buFont typeface="Arial" panose="020B0604020202020204" pitchFamily="34" charset="0"/>
              <a:buChar char="•"/>
            </a:pPr>
            <a:r>
              <a:rPr lang="zh-CN" altLang="en-US" sz="1600" b="1" dirty="0"/>
              <a:t>教育理念</a:t>
            </a:r>
            <a:r>
              <a:rPr lang="zh-CN" altLang="en-US" sz="1600" dirty="0"/>
              <a:t> 在指挥台之外，他致力于投身音乐教育和社会包容项目（如巴西的 </a:t>
            </a:r>
            <a:r>
              <a:rPr lang="sv-SE" altLang="zh-CN" sz="1600" i="1" dirty="0" err="1"/>
              <a:t>Guri</a:t>
            </a:r>
            <a:r>
              <a:rPr lang="sv-SE" altLang="zh-CN" sz="1600" i="1" dirty="0"/>
              <a:t> Santa </a:t>
            </a:r>
            <a:r>
              <a:rPr lang="sv-SE" altLang="zh-CN" sz="1600" i="1" dirty="0" err="1"/>
              <a:t>Marcelina</a:t>
            </a:r>
            <a:r>
              <a:rPr lang="sv-SE" altLang="zh-CN" sz="1600" dirty="0"/>
              <a:t> </a:t>
            </a:r>
            <a:r>
              <a:rPr lang="zh-CN" altLang="en-US" sz="1600" dirty="0"/>
              <a:t>计划）。他坚信音乐具有改变人心的力量，并以此不断激励着他人。</a:t>
            </a:r>
          </a:p>
        </p:txBody>
      </p:sp>
    </p:spTree>
    <p:extLst>
      <p:ext uri="{BB962C8B-B14F-4D97-AF65-F5344CB8AC3E}">
        <p14:creationId xmlns:p14="http://schemas.microsoft.com/office/powerpoint/2010/main" val="127453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081F-F7AA-8C14-1700-6192766677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BCAE3-4C1B-E984-2FFC-AEB9DA5EB747}"/>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项目总体介绍</a:t>
            </a:r>
            <a:endParaRPr lang="en-US" sz="3200" dirty="0">
              <a:latin typeface="PINGFANG SC SEMIBOLD" panose="020B0400000000000000" pitchFamily="34" charset="-122"/>
              <a:ea typeface="PINGFANG SC SEMIBOLD" panose="020B0400000000000000" pitchFamily="34" charset="-122"/>
            </a:endParaRPr>
          </a:p>
        </p:txBody>
      </p:sp>
      <p:sp>
        <p:nvSpPr>
          <p:cNvPr id="5" name="TextBox 7">
            <a:extLst>
              <a:ext uri="{FF2B5EF4-FFF2-40B4-BE49-F238E27FC236}">
                <a16:creationId xmlns:a16="http://schemas.microsoft.com/office/drawing/2014/main" id="{0902799D-BF56-535D-7740-B14DD34782D0}"/>
              </a:ext>
            </a:extLst>
          </p:cNvPr>
          <p:cNvSpPr txBox="1"/>
          <p:nvPr/>
        </p:nvSpPr>
        <p:spPr>
          <a:xfrm>
            <a:off x="947738" y="1551353"/>
            <a:ext cx="10261600" cy="2037481"/>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新英格兰音乐学院暑期项目面向具有一定专业基础的青少年与青年音乐人，课程以高强度训练、专业排练与公开演出为核心，覆盖交响乐合奏与当代音乐两大方向。项目在波士顿新英格兰音乐学院本校区举办，学生可使用学院专业教学与演出设施，在真实的音乐学院环境中进行集中学习</a:t>
            </a:r>
            <a:endParaRPr lang="en-US" altLang="zh-CN" sz="1600" dirty="0">
              <a:solidFill>
                <a:srgbClr val="000000"/>
              </a:solidFill>
              <a:latin typeface="-webkit-standard"/>
            </a:endParaRPr>
          </a:p>
          <a:p>
            <a:pPr algn="l">
              <a:lnSpc>
                <a:spcPct val="120000"/>
              </a:lnSpc>
            </a:pPr>
            <a:endParaRPr lang="en-US" altLang="zh-CN" sz="1600" dirty="0">
              <a:solidFill>
                <a:srgbClr val="000000"/>
              </a:solidFill>
              <a:latin typeface="-webkit-standard"/>
            </a:endParaRPr>
          </a:p>
          <a:p>
            <a:pPr marL="285750" indent="-285750" algn="l">
              <a:lnSpc>
                <a:spcPct val="120000"/>
              </a:lnSpc>
              <a:buFont typeface="Arial" panose="020B0604020202020204" pitchFamily="34" charset="0"/>
              <a:buChar char="•"/>
            </a:pPr>
            <a:r>
              <a:rPr lang="en-US" altLang="zh-CN" sz="1600" b="1" i="0" u="none" strike="noStrike" dirty="0">
                <a:solidFill>
                  <a:srgbClr val="C00000"/>
                </a:solidFill>
                <a:effectLst/>
              </a:rPr>
              <a:t>Summer Orchestra Institute</a:t>
            </a:r>
            <a:r>
              <a:rPr lang="zh-CN" altLang="en-US" sz="1600" b="1" dirty="0">
                <a:solidFill>
                  <a:srgbClr val="C00000"/>
                </a:solidFill>
              </a:rPr>
              <a:t> </a:t>
            </a:r>
            <a:r>
              <a:rPr lang="zh-CN" altLang="en-US" sz="1600" b="1" i="0" u="none" strike="noStrike" dirty="0">
                <a:solidFill>
                  <a:srgbClr val="C00000"/>
                </a:solidFill>
                <a:effectLst/>
              </a:rPr>
              <a:t>交响乐团暑期学院</a:t>
            </a:r>
            <a:endParaRPr lang="en-US" altLang="zh-CN" sz="1600" b="1" i="0" u="none" strike="noStrike" dirty="0">
              <a:solidFill>
                <a:srgbClr val="000000"/>
              </a:solidFill>
              <a:effectLst/>
            </a:endParaRPr>
          </a:p>
          <a:p>
            <a:pPr marL="285750" indent="-285750" algn="l">
              <a:buFont typeface="Arial" panose="020B0604020202020204" pitchFamily="34" charset="0"/>
              <a:buChar char="•"/>
            </a:pPr>
            <a:r>
              <a:rPr lang="en-US" altLang="zh-CN" sz="1600" b="1" i="0" u="none" strike="noStrike" dirty="0">
                <a:solidFill>
                  <a:srgbClr val="C00000"/>
                </a:solidFill>
                <a:effectLst/>
              </a:rPr>
              <a:t>Summer Institute for Contemporary Performance Practice</a:t>
            </a:r>
            <a:r>
              <a:rPr lang="zh-CN" altLang="en-US" sz="1600" b="1" dirty="0">
                <a:solidFill>
                  <a:srgbClr val="C00000"/>
                </a:solidFill>
              </a:rPr>
              <a:t> </a:t>
            </a:r>
            <a:r>
              <a:rPr lang="zh-CN" altLang="en-US" sz="1600" b="1" i="0" u="none" strike="noStrike" dirty="0">
                <a:solidFill>
                  <a:srgbClr val="C00000"/>
                </a:solidFill>
                <a:effectLst/>
              </a:rPr>
              <a:t>当代音乐表演实践暑期学院</a:t>
            </a:r>
            <a:endParaRPr lang="en-US" altLang="zh-CN" sz="1600" b="1" i="0" u="none" strike="noStrike" dirty="0">
              <a:solidFill>
                <a:srgbClr val="C00000"/>
              </a:solidFill>
              <a:effectLst/>
            </a:endParaRPr>
          </a:p>
        </p:txBody>
      </p:sp>
      <p:pic>
        <p:nvPicPr>
          <p:cNvPr id="2050" name="Picture 2" descr="Chamber Singers perform on JH stage">
            <a:extLst>
              <a:ext uri="{FF2B5EF4-FFF2-40B4-BE49-F238E27FC236}">
                <a16:creationId xmlns:a16="http://schemas.microsoft.com/office/drawing/2014/main" id="{316C84A1-38CB-EB19-9D13-CBAF1AE27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4226647"/>
            <a:ext cx="32420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impton Shattuck Black Box jazz performance">
            <a:extLst>
              <a:ext uri="{FF2B5EF4-FFF2-40B4-BE49-F238E27FC236}">
                <a16:creationId xmlns:a16="http://schemas.microsoft.com/office/drawing/2014/main" id="{4D2A6E01-29C5-F749-B5C4-8DC1639CA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261" y="4226647"/>
            <a:ext cx="3068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rnes Hall empty with piano and harp">
            <a:extLst>
              <a:ext uri="{FF2B5EF4-FFF2-40B4-BE49-F238E27FC236}">
                <a16:creationId xmlns:a16="http://schemas.microsoft.com/office/drawing/2014/main" id="{EB3DB5F0-6B06-82CD-EBBC-6136D50E6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000" y="4226647"/>
            <a:ext cx="3068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9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C058D99D-97C5-B1A7-5D1D-0180C1110A0C}"/>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校园与环境介绍</a:t>
            </a:r>
            <a:endParaRPr lang="en-US" sz="3200" dirty="0">
              <a:latin typeface="PINGFANG SC SEMIBOLD" panose="020B0400000000000000" pitchFamily="34" charset="-122"/>
              <a:ea typeface="PINGFANG SC SEMIBOLD" panose="020B0400000000000000" pitchFamily="34" charset="-122"/>
            </a:endParaRPr>
          </a:p>
        </p:txBody>
      </p:sp>
      <p:sp>
        <p:nvSpPr>
          <p:cNvPr id="6" name="文本框 5">
            <a:extLst>
              <a:ext uri="{FF2B5EF4-FFF2-40B4-BE49-F238E27FC236}">
                <a16:creationId xmlns:a16="http://schemas.microsoft.com/office/drawing/2014/main" id="{6CB81343-C03F-170A-3810-0AED7F959288}"/>
              </a:ext>
            </a:extLst>
          </p:cNvPr>
          <p:cNvSpPr txBox="1"/>
          <p:nvPr/>
        </p:nvSpPr>
        <p:spPr>
          <a:xfrm>
            <a:off x="947738" y="1709304"/>
            <a:ext cx="5831434" cy="4618572"/>
          </a:xfrm>
          <a:prstGeom prst="rect">
            <a:avLst/>
          </a:prstGeom>
          <a:noFill/>
        </p:spPr>
        <p:txBody>
          <a:bodyPr wrap="square">
            <a:spAutoFit/>
          </a:bodyPr>
          <a:lstStyle/>
          <a:p>
            <a:pPr algn="l">
              <a:lnSpc>
                <a:spcPct val="150000"/>
              </a:lnSpc>
            </a:pPr>
            <a:r>
              <a:rPr lang="zh-CN" altLang="en-US" sz="1600" b="0" i="0" u="none" strike="noStrike" dirty="0">
                <a:solidFill>
                  <a:srgbClr val="000000"/>
                </a:solidFill>
                <a:effectLst/>
              </a:rPr>
              <a:t>项目在新英格兰音乐学院波士顿校区举行。学院位于波士顿文化区，拥有完善的音乐教学与演出设施，是美国历史最悠久的独立音乐学院之一</a:t>
            </a:r>
            <a:endParaRPr lang="en-US" altLang="zh-CN" sz="1600" b="0" i="0" u="none" strike="noStrike" dirty="0">
              <a:solidFill>
                <a:srgbClr val="000000"/>
              </a:solidFill>
              <a:effectLst/>
            </a:endParaRPr>
          </a:p>
          <a:p>
            <a:pPr algn="l">
              <a:lnSpc>
                <a:spcPct val="150000"/>
              </a:lnSpc>
            </a:pPr>
            <a:endParaRPr lang="en-US" altLang="zh-CN" sz="1600" b="0" i="0" u="none" strike="noStrike" dirty="0">
              <a:solidFill>
                <a:srgbClr val="000000"/>
              </a:solidFill>
              <a:effectLst/>
            </a:endParaRPr>
          </a:p>
          <a:p>
            <a:pPr algn="l">
              <a:lnSpc>
                <a:spcPct val="150000"/>
              </a:lnSpc>
            </a:pPr>
            <a:r>
              <a:rPr lang="zh-CN" altLang="en-US" sz="1600" b="0" i="0" u="none" strike="noStrike" dirty="0">
                <a:solidFill>
                  <a:srgbClr val="000000"/>
                </a:solidFill>
                <a:effectLst/>
              </a:rPr>
              <a:t>主要学习与演出空间包括：</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乔丹音乐厅（学院标志性音乐厅，具备专业演出条件）</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多间排练室与分部练习室</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室内乐与合奏排练空间</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当代音乐与电子音乐实验空间（适用于当代音乐项目）</a:t>
            </a:r>
          </a:p>
          <a:p>
            <a:pPr algn="l">
              <a:lnSpc>
                <a:spcPct val="150000"/>
              </a:lnSpc>
            </a:pPr>
            <a:endParaRPr lang="en-US" altLang="zh-CN" sz="1600" b="0" i="0" u="none" strike="noStrike" dirty="0">
              <a:solidFill>
                <a:srgbClr val="000000"/>
              </a:solidFill>
              <a:effectLst/>
            </a:endParaRPr>
          </a:p>
          <a:p>
            <a:pPr algn="l">
              <a:lnSpc>
                <a:spcPct val="150000"/>
              </a:lnSpc>
            </a:pPr>
            <a:r>
              <a:rPr lang="zh-CN" altLang="en-US" sz="1600" b="0" i="0" u="none" strike="noStrike" dirty="0">
                <a:solidFill>
                  <a:srgbClr val="000000"/>
                </a:solidFill>
                <a:effectLst/>
              </a:rPr>
              <a:t>学生在项目期间将以音乐学院学生的标准使用上述设施，并参与校内及对外开放的音乐会演出。</a:t>
            </a:r>
          </a:p>
        </p:txBody>
      </p:sp>
      <p:pic>
        <p:nvPicPr>
          <p:cNvPr id="3074" name="Picture 2" descr="Brown Hall Philarmonia rehearsal">
            <a:extLst>
              <a:ext uri="{FF2B5EF4-FFF2-40B4-BE49-F238E27FC236}">
                <a16:creationId xmlns:a16="http://schemas.microsoft.com/office/drawing/2014/main" id="{15A7CEF6-155A-E279-0A6A-B6E91F0FD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747" y="1515014"/>
            <a:ext cx="3323666" cy="23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ben Jordan Ensemble Room dance and small ensemble rehearsal">
            <a:extLst>
              <a:ext uri="{FF2B5EF4-FFF2-40B4-BE49-F238E27FC236}">
                <a16:creationId xmlns:a16="http://schemas.microsoft.com/office/drawing/2014/main" id="{CC45CCA3-7FDB-0151-5BAF-C4123327C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747" y="4118829"/>
            <a:ext cx="3323666" cy="23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43E4-83E6-0D98-8EC3-5A3483451E4E}"/>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zh-CN" altLang="en-US" sz="2800" dirty="0">
                <a:solidFill>
                  <a:schemeClr val="accent1"/>
                </a:solidFill>
                <a:latin typeface="HarmonyOS Sans SC Black" panose="00000A00000000000000" pitchFamily="2" charset="-122"/>
              </a:rPr>
              <a:t>交响乐团暑期学院</a:t>
            </a:r>
            <a:endParaRPr lang="en-ID" altLang="zh-CN" sz="2800" dirty="0">
              <a:solidFill>
                <a:schemeClr val="accent1"/>
              </a:solidFill>
              <a:latin typeface="HarmonyOS Sans SC Black" panose="00000A00000000000000" pitchFamily="2" charset="-122"/>
            </a:endParaRPr>
          </a:p>
        </p:txBody>
      </p:sp>
      <p:sp>
        <p:nvSpPr>
          <p:cNvPr id="8" name="TextBox 7">
            <a:extLst>
              <a:ext uri="{FF2B5EF4-FFF2-40B4-BE49-F238E27FC236}">
                <a16:creationId xmlns:a16="http://schemas.microsoft.com/office/drawing/2014/main" id="{8650F0B2-3FD2-C235-D776-1E9DDD78789F}"/>
              </a:ext>
            </a:extLst>
          </p:cNvPr>
          <p:cNvSpPr txBox="1"/>
          <p:nvPr/>
        </p:nvSpPr>
        <p:spPr>
          <a:xfrm>
            <a:off x="982660" y="1574814"/>
            <a:ext cx="10226677" cy="1160959"/>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为 十三至十八岁的中高级器乐学生设立的交响乐团项目，面向弦乐、木管、铜管与打击乐方向，不招收钢琴方向学生。项目以完整交响乐团为核心教学单元，通过高频排练与音乐会演出，帮助学生在真实合奏环境中提升音乐理解、协作能力与舞台经验。</a:t>
            </a:r>
            <a:endParaRPr lang="en-US" altLang="zh-CN" sz="1600" b="0" i="0" u="none" strike="noStrike" dirty="0">
              <a:solidFill>
                <a:srgbClr val="000000"/>
              </a:solidFill>
              <a:effectLst/>
              <a:latin typeface="-webkit-standard"/>
            </a:endParaRPr>
          </a:p>
        </p:txBody>
      </p:sp>
      <p:grpSp>
        <p:nvGrpSpPr>
          <p:cNvPr id="3" name="组合 2">
            <a:extLst>
              <a:ext uri="{FF2B5EF4-FFF2-40B4-BE49-F238E27FC236}">
                <a16:creationId xmlns:a16="http://schemas.microsoft.com/office/drawing/2014/main" id="{EE22B13F-EC01-B81D-249B-7DF704BBF37B}"/>
              </a:ext>
            </a:extLst>
          </p:cNvPr>
          <p:cNvGrpSpPr/>
          <p:nvPr/>
        </p:nvGrpSpPr>
        <p:grpSpPr>
          <a:xfrm>
            <a:off x="947739" y="3074327"/>
            <a:ext cx="5368979" cy="2607573"/>
            <a:chOff x="982662" y="4030384"/>
            <a:chExt cx="3207201" cy="2607573"/>
          </a:xfrm>
        </p:grpSpPr>
        <p:sp>
          <p:nvSpPr>
            <p:cNvPr id="12" name="TextBox 7">
              <a:extLst>
                <a:ext uri="{FF2B5EF4-FFF2-40B4-BE49-F238E27FC236}">
                  <a16:creationId xmlns:a16="http://schemas.microsoft.com/office/drawing/2014/main" id="{0E7CC054-0EF1-FC46-88FC-93C97B05DDBE}"/>
                </a:ext>
              </a:extLst>
            </p:cNvPr>
            <p:cNvSpPr txBox="1"/>
            <p:nvPr/>
          </p:nvSpPr>
          <p:spPr>
            <a:xfrm>
              <a:off x="982662" y="4030384"/>
              <a:ext cx="595822" cy="338554"/>
            </a:xfrm>
            <a:prstGeom prst="rect">
              <a:avLst/>
            </a:prstGeom>
            <a:noFill/>
          </p:spPr>
          <p:txBody>
            <a:bodyPr wrap="none" rtlCol="0">
              <a:spAutoFit/>
            </a:bodyPr>
            <a:lstStyle/>
            <a:p>
              <a:r>
                <a:rPr lang="en-ID" sz="1600" b="1" dirty="0" err="1">
                  <a:solidFill>
                    <a:srgbClr val="C00000"/>
                  </a:solidFill>
                </a:rPr>
                <a:t>项目亮点</a:t>
              </a:r>
              <a:endParaRPr lang="en-ID" sz="1600" b="1" dirty="0">
                <a:solidFill>
                  <a:srgbClr val="C00000"/>
                </a:solidFill>
              </a:endParaRPr>
            </a:p>
          </p:txBody>
        </p:sp>
        <p:sp>
          <p:nvSpPr>
            <p:cNvPr id="16" name="文本框 15">
              <a:extLst>
                <a:ext uri="{FF2B5EF4-FFF2-40B4-BE49-F238E27FC236}">
                  <a16:creationId xmlns:a16="http://schemas.microsoft.com/office/drawing/2014/main" id="{2F37E910-A813-A19A-BD04-45D7028CA294}"/>
                </a:ext>
              </a:extLst>
            </p:cNvPr>
            <p:cNvSpPr txBox="1"/>
            <p:nvPr/>
          </p:nvSpPr>
          <p:spPr>
            <a:xfrm>
              <a:off x="982662" y="4368938"/>
              <a:ext cx="3207201" cy="22690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在完整交响乐团编制中进行系统训练，而非模拟性课堂</a:t>
              </a:r>
            </a:p>
            <a:p>
              <a:pPr marL="285750" indent="-285750">
                <a:lnSpc>
                  <a:spcPct val="150000"/>
                </a:lnSpc>
                <a:buFont typeface="Arial" panose="020B0604020202020204" pitchFamily="34" charset="0"/>
                <a:buChar char="•"/>
              </a:pPr>
              <a:r>
                <a:rPr lang="zh-CN" altLang="en-US" sz="1600" dirty="0"/>
                <a:t>在新英格兰音乐学院标志性音乐厅完成正式舞台演出</a:t>
              </a:r>
            </a:p>
            <a:p>
              <a:pPr marL="285750" indent="-285750">
                <a:lnSpc>
                  <a:spcPct val="150000"/>
                </a:lnSpc>
                <a:buFont typeface="Arial" panose="020B0604020202020204" pitchFamily="34" charset="0"/>
                <a:buChar char="•"/>
              </a:pPr>
              <a:r>
                <a:rPr lang="zh-CN" altLang="en-US" sz="1600" b="0" i="0" u="none" strike="noStrike" dirty="0">
                  <a:solidFill>
                    <a:srgbClr val="000000"/>
                  </a:solidFill>
                  <a:effectLst/>
                  <a:latin typeface="-webkit-standard"/>
                </a:rPr>
                <a:t>课程除合奏训练外，明确包含身心健康与舞台焦虑管理等支持性模块，贴近专业训练需求。</a:t>
              </a:r>
              <a:endParaRPr lang="en-US" altLang="zh-CN" sz="1600" b="0" i="0" u="none" strike="noStrike" dirty="0">
                <a:solidFill>
                  <a:srgbClr val="000000"/>
                </a:solidFill>
                <a:effectLst/>
                <a:latin typeface="-webkit-standard"/>
              </a:endParaRPr>
            </a:p>
            <a:p>
              <a:pPr marL="285750" indent="-285750">
                <a:lnSpc>
                  <a:spcPct val="150000"/>
                </a:lnSpc>
                <a:buFont typeface="Arial" panose="020B0604020202020204" pitchFamily="34" charset="0"/>
                <a:buChar char="•"/>
              </a:pPr>
              <a:r>
                <a:rPr lang="zh-CN" altLang="en-US" sz="1600" dirty="0"/>
                <a:t>为已有乐团经验、计划继续器乐深造的学生提供明确进阶路径</a:t>
              </a:r>
            </a:p>
          </p:txBody>
        </p:sp>
      </p:grpSp>
      <p:grpSp>
        <p:nvGrpSpPr>
          <p:cNvPr id="9" name="组合 8">
            <a:extLst>
              <a:ext uri="{FF2B5EF4-FFF2-40B4-BE49-F238E27FC236}">
                <a16:creationId xmlns:a16="http://schemas.microsoft.com/office/drawing/2014/main" id="{2A07D414-A9F5-A439-4418-2A1C132B4B65}"/>
              </a:ext>
            </a:extLst>
          </p:cNvPr>
          <p:cNvGrpSpPr/>
          <p:nvPr/>
        </p:nvGrpSpPr>
        <p:grpSpPr>
          <a:xfrm>
            <a:off x="6849352" y="2991342"/>
            <a:ext cx="4359986" cy="1583254"/>
            <a:chOff x="947738" y="3672900"/>
            <a:chExt cx="4359986" cy="1583254"/>
          </a:xfrm>
        </p:grpSpPr>
        <p:sp>
          <p:nvSpPr>
            <p:cNvPr id="5" name="文本框 4">
              <a:extLst>
                <a:ext uri="{FF2B5EF4-FFF2-40B4-BE49-F238E27FC236}">
                  <a16:creationId xmlns:a16="http://schemas.microsoft.com/office/drawing/2014/main" id="{8223B9AB-4A74-8456-61F4-F49D0B44AC82}"/>
                </a:ext>
              </a:extLst>
            </p:cNvPr>
            <p:cNvSpPr txBox="1"/>
            <p:nvPr/>
          </p:nvSpPr>
          <p:spPr>
            <a:xfrm>
              <a:off x="947738" y="4095195"/>
              <a:ext cx="4359986" cy="11609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latin typeface="-webkit-standard"/>
                </a:rPr>
                <a:t>提升大型合奏中的听觉敏感度与协作意识</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latin typeface="-webkit-standard"/>
                </a:rPr>
                <a:t>加强对复杂交响作品结构与风格的理解</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latin typeface="-webkit-standard"/>
                </a:rPr>
                <a:t>在专业音乐厅完成正式演出，积累舞台经验</a:t>
              </a:r>
              <a:endParaRPr lang="en-US" altLang="zh-CN" sz="1600" b="0" i="0" u="none" strike="noStrike" dirty="0">
                <a:solidFill>
                  <a:srgbClr val="000000"/>
                </a:solidFill>
                <a:effectLst/>
                <a:latin typeface="-webkit-standard"/>
              </a:endParaRPr>
            </a:p>
          </p:txBody>
        </p:sp>
        <p:sp>
          <p:nvSpPr>
            <p:cNvPr id="7" name="文本框 6">
              <a:extLst>
                <a:ext uri="{FF2B5EF4-FFF2-40B4-BE49-F238E27FC236}">
                  <a16:creationId xmlns:a16="http://schemas.microsoft.com/office/drawing/2014/main" id="{685DF82D-EBAD-DD7E-648C-DE1D5F29BF7D}"/>
                </a:ext>
              </a:extLst>
            </p:cNvPr>
            <p:cNvSpPr txBox="1"/>
            <p:nvPr/>
          </p:nvSpPr>
          <p:spPr>
            <a:xfrm>
              <a:off x="1054547" y="3672900"/>
              <a:ext cx="1608083" cy="422295"/>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latin typeface="-webkit-standard"/>
                </a:rPr>
                <a:t>教学目标</a:t>
              </a:r>
              <a:endParaRPr lang="en-US" altLang="zh-CN" sz="1600" b="1" i="0" u="none" strike="noStrike" dirty="0">
                <a:solidFill>
                  <a:srgbClr val="C00000"/>
                </a:solidFill>
                <a:effectLst/>
                <a:latin typeface="-webkit-standard"/>
              </a:endParaRPr>
            </a:p>
          </p:txBody>
        </p:sp>
      </p:grpSp>
    </p:spTree>
    <p:extLst>
      <p:ext uri="{BB962C8B-B14F-4D97-AF65-F5344CB8AC3E}">
        <p14:creationId xmlns:p14="http://schemas.microsoft.com/office/powerpoint/2010/main" val="240681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4BF8905-C59C-B432-5A87-ACAB6FA0B662}"/>
              </a:ext>
            </a:extLst>
          </p:cNvPr>
          <p:cNvSpPr txBox="1"/>
          <p:nvPr/>
        </p:nvSpPr>
        <p:spPr>
          <a:xfrm>
            <a:off x="947739" y="399171"/>
            <a:ext cx="3248342" cy="837089"/>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课程结构</a:t>
            </a:r>
            <a:endParaRPr lang="en-US" sz="3200" dirty="0">
              <a:latin typeface="PINGFANG SC SEMIBOLD" panose="020B0400000000000000" pitchFamily="34" charset="-122"/>
              <a:ea typeface="PINGFANG SC SEMIBOLD" panose="020B0400000000000000" pitchFamily="34" charset="-122"/>
            </a:endParaRPr>
          </a:p>
        </p:txBody>
      </p:sp>
      <p:sp>
        <p:nvSpPr>
          <p:cNvPr id="2" name="AutoShape 2" descr="Juilliard-summer-program">
            <a:extLst>
              <a:ext uri="{FF2B5EF4-FFF2-40B4-BE49-F238E27FC236}">
                <a16:creationId xmlns:a16="http://schemas.microsoft.com/office/drawing/2014/main" id="{EEB28753-86E4-DCEF-C414-BB2029FA7E4D}"/>
              </a:ext>
            </a:extLst>
          </p:cNvPr>
          <p:cNvSpPr>
            <a:spLocks noChangeAspect="1" noChangeArrowheads="1"/>
          </p:cNvSpPr>
          <p:nvPr/>
        </p:nvSpPr>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Juilliard-summer-program">
            <a:extLst>
              <a:ext uri="{FF2B5EF4-FFF2-40B4-BE49-F238E27FC236}">
                <a16:creationId xmlns:a16="http://schemas.microsoft.com/office/drawing/2014/main" id="{AC68E90F-14A9-C011-4E33-22F048B36B6D}"/>
              </a:ext>
            </a:extLst>
          </p:cNvPr>
          <p:cNvSpPr>
            <a:spLocks noChangeAspect="1" noChangeArrowheads="1"/>
          </p:cNvSpPr>
          <p:nvPr/>
        </p:nvSpPr>
        <p:spPr bwMode="auto">
          <a:xfrm>
            <a:off x="3676650" y="15240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C920E782-F39E-522A-8F2E-F1D2CBD5ACF5}"/>
              </a:ext>
            </a:extLst>
          </p:cNvPr>
          <p:cNvSpPr txBox="1"/>
          <p:nvPr/>
        </p:nvSpPr>
        <p:spPr>
          <a:xfrm>
            <a:off x="947739" y="1388660"/>
            <a:ext cx="10687376" cy="2638286"/>
          </a:xfrm>
          <a:prstGeom prst="rect">
            <a:avLst/>
          </a:prstGeom>
          <a:noFill/>
        </p:spPr>
        <p:txBody>
          <a:bodyPr wrap="square">
            <a:spAutoFit/>
          </a:bodyPr>
          <a:lstStyle/>
          <a:p>
            <a:pPr algn="l">
              <a:lnSpc>
                <a:spcPct val="150000"/>
              </a:lnSpc>
            </a:pPr>
            <a:r>
              <a:rPr lang="zh-CN" altLang="en-US" sz="1600" b="0" i="0" u="none" strike="noStrike" dirty="0">
                <a:solidFill>
                  <a:srgbClr val="000000"/>
                </a:solidFill>
                <a:effectLst/>
              </a:rPr>
              <a:t>项目的教学结构围绕“排练</a:t>
            </a:r>
            <a:r>
              <a:rPr lang="en-US" altLang="zh-CN" sz="1600" b="0" i="0" u="none" strike="noStrike" dirty="0">
                <a:solidFill>
                  <a:srgbClr val="000000"/>
                </a:solidFill>
                <a:effectLst/>
              </a:rPr>
              <a:t>—</a:t>
            </a:r>
            <a:r>
              <a:rPr lang="zh-CN" altLang="en-US" sz="1600" b="0" i="0" u="none" strike="noStrike" dirty="0">
                <a:solidFill>
                  <a:srgbClr val="000000"/>
                </a:solidFill>
                <a:effectLst/>
              </a:rPr>
              <a:t>反馈</a:t>
            </a:r>
            <a:r>
              <a:rPr lang="en-US" altLang="zh-CN" sz="1600" b="0" i="0" u="none" strike="noStrike" dirty="0">
                <a:solidFill>
                  <a:srgbClr val="000000"/>
                </a:solidFill>
                <a:effectLst/>
              </a:rPr>
              <a:t>—</a:t>
            </a:r>
            <a:r>
              <a:rPr lang="zh-CN" altLang="en-US" sz="1600" b="0" i="0" u="none" strike="noStrike" dirty="0">
                <a:solidFill>
                  <a:srgbClr val="000000"/>
                </a:solidFill>
                <a:effectLst/>
              </a:rPr>
              <a:t>演出”展开，主要包含以下内容：</a:t>
            </a:r>
            <a:endParaRPr lang="en-US" altLang="zh-CN" sz="1600" b="0" i="0" u="none" strike="noStrike" dirty="0">
              <a:solidFill>
                <a:srgbClr val="000000"/>
              </a:solidFill>
              <a:effectLst/>
            </a:endParaRPr>
          </a:p>
          <a:p>
            <a:pPr algn="l">
              <a:lnSpc>
                <a:spcPct val="150000"/>
              </a:lnSpc>
            </a:pPr>
            <a:endParaRPr lang="zh-CN" altLang="en-US" sz="1600" b="0" i="0" u="none" strike="noStrike" dirty="0">
              <a:solidFill>
                <a:srgbClr val="000000"/>
              </a:solidFill>
              <a:effectLst/>
            </a:endParaRPr>
          </a:p>
          <a:p>
            <a:pPr marL="285750" indent="-285750" algn="l">
              <a:lnSpc>
                <a:spcPct val="150000"/>
              </a:lnSpc>
              <a:buFont typeface="Arial" panose="020B0604020202020204" pitchFamily="34" charset="0"/>
              <a:buChar char="•"/>
            </a:pPr>
            <a:r>
              <a:rPr lang="zh-CN" altLang="en-US" sz="1600" b="1" i="0" u="none" strike="noStrike" dirty="0">
                <a:solidFill>
                  <a:srgbClr val="C00000"/>
                </a:solidFill>
                <a:effectLst/>
              </a:rPr>
              <a:t>交响乐团全体排练</a:t>
            </a:r>
            <a:r>
              <a:rPr lang="zh-CN" altLang="en-US" sz="1600" b="0" i="0" u="none" strike="noStrike" dirty="0">
                <a:solidFill>
                  <a:srgbClr val="C00000"/>
                </a:solidFill>
                <a:effectLst/>
              </a:rPr>
              <a:t>：</a:t>
            </a:r>
            <a:r>
              <a:rPr lang="zh-CN" altLang="en-US" sz="1600" b="0" i="0" u="none" strike="noStrike" dirty="0">
                <a:solidFill>
                  <a:srgbClr val="000000"/>
                </a:solidFill>
                <a:effectLst/>
              </a:rPr>
              <a:t>在指挥带领下进行系统排练，训练整体音响平衡、节奏统一与风格把握</a:t>
            </a:r>
          </a:p>
          <a:p>
            <a:pPr marL="285750" indent="-285750" algn="l">
              <a:lnSpc>
                <a:spcPct val="150000"/>
              </a:lnSpc>
              <a:buFont typeface="Arial" panose="020B0604020202020204" pitchFamily="34" charset="0"/>
              <a:buChar char="•"/>
            </a:pPr>
            <a:r>
              <a:rPr lang="zh-CN" altLang="en-US" sz="1600" b="1" dirty="0">
                <a:solidFill>
                  <a:srgbClr val="C00000"/>
                </a:solidFill>
              </a:rPr>
              <a:t>分部排练：</a:t>
            </a:r>
            <a:r>
              <a:rPr lang="zh-CN" altLang="en-US" sz="1600" b="0" i="0" u="none" strike="noStrike" dirty="0">
                <a:solidFill>
                  <a:srgbClr val="000000"/>
                </a:solidFill>
                <a:effectLst/>
              </a:rPr>
              <a:t>按弦乐、木管、铜管与打击乐分组，针对技术与声部协作进行细化训练</a:t>
            </a:r>
          </a:p>
          <a:p>
            <a:pPr marL="285750" indent="-285750" algn="l">
              <a:lnSpc>
                <a:spcPct val="150000"/>
              </a:lnSpc>
              <a:buFont typeface="Arial" panose="020B0604020202020204" pitchFamily="34" charset="0"/>
              <a:buChar char="•"/>
            </a:pPr>
            <a:r>
              <a:rPr lang="zh-CN" altLang="en-US" sz="1600" b="1" dirty="0">
                <a:solidFill>
                  <a:srgbClr val="C00000"/>
                </a:solidFill>
              </a:rPr>
              <a:t>个人课程：</a:t>
            </a:r>
            <a:r>
              <a:rPr lang="zh-CN" altLang="en-US" sz="1600" b="0" i="0" u="none" strike="noStrike" dirty="0">
                <a:solidFill>
                  <a:srgbClr val="000000"/>
                </a:solidFill>
                <a:effectLst/>
              </a:rPr>
              <a:t>为学生提供针对性的技术指导，解决个人演奏中的具体问题</a:t>
            </a:r>
          </a:p>
          <a:p>
            <a:pPr marL="285750" indent="-285750" algn="l">
              <a:lnSpc>
                <a:spcPct val="150000"/>
              </a:lnSpc>
              <a:buFont typeface="Arial" panose="020B0604020202020204" pitchFamily="34" charset="0"/>
              <a:buChar char="•"/>
            </a:pPr>
            <a:r>
              <a:rPr lang="zh-CN" altLang="en-US" sz="1600" b="1" dirty="0">
                <a:solidFill>
                  <a:srgbClr val="C00000"/>
                </a:solidFill>
              </a:rPr>
              <a:t>大师课：</a:t>
            </a:r>
            <a:r>
              <a:rPr lang="zh-CN" altLang="en-US" sz="1600" b="0" i="0" u="none" strike="noStrike" dirty="0">
                <a:solidFill>
                  <a:srgbClr val="000000"/>
                </a:solidFill>
                <a:effectLst/>
              </a:rPr>
              <a:t>由资深教师进行示范与讲解，帮助学生理解专业演奏标准</a:t>
            </a:r>
          </a:p>
          <a:p>
            <a:pPr marL="285750" indent="-285750" algn="l">
              <a:lnSpc>
                <a:spcPct val="150000"/>
              </a:lnSpc>
              <a:buFont typeface="Arial" panose="020B0604020202020204" pitchFamily="34" charset="0"/>
              <a:buChar char="•"/>
            </a:pPr>
            <a:r>
              <a:rPr lang="zh-CN" altLang="en-US" sz="1600" b="1" dirty="0">
                <a:solidFill>
                  <a:srgbClr val="C00000"/>
                </a:solidFill>
              </a:rPr>
              <a:t>音乐会演出：</a:t>
            </a:r>
            <a:r>
              <a:rPr lang="zh-CN" altLang="en-US" sz="1600" b="0" i="0" u="none" strike="noStrike" dirty="0">
                <a:solidFill>
                  <a:srgbClr val="000000"/>
                </a:solidFill>
                <a:effectLst/>
              </a:rPr>
              <a:t>在乔丹音乐厅完成正式音乐会，作为项目的核心学习成果</a:t>
            </a:r>
          </a:p>
        </p:txBody>
      </p:sp>
      <p:sp>
        <p:nvSpPr>
          <p:cNvPr id="10" name="文本框 9">
            <a:extLst>
              <a:ext uri="{FF2B5EF4-FFF2-40B4-BE49-F238E27FC236}">
                <a16:creationId xmlns:a16="http://schemas.microsoft.com/office/drawing/2014/main" id="{EC3BAF1E-6E4E-BED9-109F-0B3532ED70FF}"/>
              </a:ext>
            </a:extLst>
          </p:cNvPr>
          <p:cNvSpPr txBox="1"/>
          <p:nvPr/>
        </p:nvSpPr>
        <p:spPr>
          <a:xfrm>
            <a:off x="947738" y="4313394"/>
            <a:ext cx="5143499" cy="1531445"/>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上课安排</a:t>
            </a:r>
            <a:endParaRPr lang="en-US" altLang="zh-CN" sz="1600" b="1" dirty="0">
              <a:solidFill>
                <a:srgbClr val="C00000"/>
              </a:solidFill>
            </a:endParaRP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周一至周六为主要学习日</a:t>
            </a:r>
            <a:endParaRPr lang="en-US" altLang="zh-CN" sz="1600" b="0" i="0" u="none" strike="noStrike" dirty="0">
              <a:solidFill>
                <a:srgbClr val="000000"/>
              </a:solidFill>
              <a:effectLst/>
            </a:endParaRP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白天以分部排练、全团排练、个人课与大师课为主</a:t>
            </a:r>
          </a:p>
          <a:p>
            <a:pPr algn="l">
              <a:lnSpc>
                <a:spcPct val="150000"/>
              </a:lnSpc>
            </a:pPr>
            <a:endParaRPr lang="en-US" altLang="zh-CN" sz="1600" b="0" i="0" u="none" strike="noStrike" dirty="0">
              <a:solidFill>
                <a:srgbClr val="000000"/>
              </a:solidFill>
              <a:effectLst/>
            </a:endParaRPr>
          </a:p>
        </p:txBody>
      </p:sp>
      <p:sp>
        <p:nvSpPr>
          <p:cNvPr id="12" name="文本框 11">
            <a:extLst>
              <a:ext uri="{FF2B5EF4-FFF2-40B4-BE49-F238E27FC236}">
                <a16:creationId xmlns:a16="http://schemas.microsoft.com/office/drawing/2014/main" id="{E71D05FD-0AEA-51A7-EA54-AEB0D9C0D98C}"/>
              </a:ext>
            </a:extLst>
          </p:cNvPr>
          <p:cNvSpPr txBox="1"/>
          <p:nvPr/>
        </p:nvSpPr>
        <p:spPr>
          <a:xfrm>
            <a:off x="6100765" y="4281513"/>
            <a:ext cx="6096000" cy="1160959"/>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周末安排</a:t>
            </a:r>
          </a:p>
          <a:p>
            <a:pPr marL="742950" lvl="1" indent="-285750" algn="l">
              <a:lnSpc>
                <a:spcPct val="150000"/>
              </a:lnSpc>
              <a:buFont typeface="Arial" panose="020B0604020202020204" pitchFamily="34" charset="0"/>
              <a:buChar char="•"/>
            </a:pPr>
            <a:r>
              <a:rPr lang="zh-CN" altLang="en-US" sz="1600" b="0" i="0" u="none" strike="noStrike" dirty="0">
                <a:solidFill>
                  <a:srgbClr val="000000"/>
                </a:solidFill>
                <a:effectLst/>
              </a:rPr>
              <a:t>举办音乐会演出</a:t>
            </a:r>
          </a:p>
          <a:p>
            <a:pPr marL="742950" lvl="1" indent="-285750" algn="l">
              <a:lnSpc>
                <a:spcPct val="150000"/>
              </a:lnSpc>
              <a:buFont typeface="Arial" panose="020B0604020202020204" pitchFamily="34" charset="0"/>
              <a:buChar char="•"/>
            </a:pPr>
            <a:r>
              <a:rPr lang="zh-CN" altLang="en-US" sz="1600" b="0" i="0" u="none" strike="noStrike" dirty="0">
                <a:solidFill>
                  <a:srgbClr val="000000"/>
                </a:solidFill>
                <a:effectLst/>
              </a:rPr>
              <a:t>组织社交与集体活动，增强乐团凝聚力</a:t>
            </a:r>
          </a:p>
        </p:txBody>
      </p:sp>
      <p:sp>
        <p:nvSpPr>
          <p:cNvPr id="14" name="文本框 13">
            <a:extLst>
              <a:ext uri="{FF2B5EF4-FFF2-40B4-BE49-F238E27FC236}">
                <a16:creationId xmlns:a16="http://schemas.microsoft.com/office/drawing/2014/main" id="{434D2534-CB19-3235-770E-E626B14D4914}"/>
              </a:ext>
            </a:extLst>
          </p:cNvPr>
          <p:cNvSpPr txBox="1"/>
          <p:nvPr/>
        </p:nvSpPr>
        <p:spPr>
          <a:xfrm>
            <a:off x="1841117" y="5835416"/>
            <a:ext cx="9498724" cy="463588"/>
          </a:xfrm>
          <a:prstGeom prst="rect">
            <a:avLst/>
          </a:prstGeom>
          <a:noFill/>
        </p:spPr>
        <p:txBody>
          <a:bodyPr wrap="square">
            <a:spAutoFit/>
          </a:bodyPr>
          <a:lstStyle/>
          <a:p>
            <a:pPr algn="l">
              <a:lnSpc>
                <a:spcPct val="150000"/>
              </a:lnSpc>
            </a:pPr>
            <a:r>
              <a:rPr lang="zh-CN" altLang="en-US" sz="1800" b="0" i="0" u="none" strike="noStrike" dirty="0">
                <a:solidFill>
                  <a:srgbClr val="000000"/>
                </a:solidFill>
                <a:effectLst/>
              </a:rPr>
              <a:t>整体节奏接近职业青年乐团的工作模式，对体能、专注力与团队意识要求较高。</a:t>
            </a:r>
          </a:p>
        </p:txBody>
      </p:sp>
    </p:spTree>
    <p:extLst>
      <p:ext uri="{BB962C8B-B14F-4D97-AF65-F5344CB8AC3E}">
        <p14:creationId xmlns:p14="http://schemas.microsoft.com/office/powerpoint/2010/main" val="145348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8294-CEC1-AA8C-75AF-65FC988F4A21}"/>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4F4D212C-B718-4F71-FB92-52A993D06D46}"/>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申请相关问题</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3CF777C6-78D4-9F80-FF31-51F339F29BBD}"/>
              </a:ext>
            </a:extLst>
          </p:cNvPr>
          <p:cNvSpPr txBox="1"/>
          <p:nvPr/>
        </p:nvSpPr>
        <p:spPr>
          <a:xfrm>
            <a:off x="6240016" y="1489174"/>
            <a:ext cx="5148262" cy="4485010"/>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申请条件</a:t>
            </a:r>
          </a:p>
          <a:p>
            <a:pPr marL="285750" indent="-285750">
              <a:lnSpc>
                <a:spcPct val="150000"/>
              </a:lnSpc>
              <a:buFont typeface="Arial" panose="020B0604020202020204" pitchFamily="34" charset="0"/>
              <a:buChar char="•"/>
            </a:pPr>
            <a:r>
              <a:rPr lang="zh-CN" altLang="en-US" sz="1600" dirty="0"/>
              <a:t>年龄要求：十三至十八岁</a:t>
            </a:r>
          </a:p>
          <a:p>
            <a:pPr marL="285750" indent="-285750">
              <a:lnSpc>
                <a:spcPct val="150000"/>
              </a:lnSpc>
              <a:buFont typeface="Arial" panose="020B0604020202020204" pitchFamily="34" charset="0"/>
              <a:buChar char="•"/>
            </a:pPr>
            <a:r>
              <a:rPr lang="zh-CN" altLang="en-US" sz="1600" dirty="0"/>
              <a:t>招生方向：弦乐、木管、铜管、打击乐</a:t>
            </a:r>
          </a:p>
          <a:p>
            <a:pPr marL="285750" indent="-285750">
              <a:lnSpc>
                <a:spcPct val="150000"/>
              </a:lnSpc>
              <a:buFont typeface="Arial" panose="020B0604020202020204" pitchFamily="34" charset="0"/>
              <a:buChar char="•"/>
            </a:pPr>
            <a:r>
              <a:rPr lang="zh-CN" altLang="en-US" sz="1600" dirty="0"/>
              <a:t>不适合对象：仅学习钢琴、缺乏合奏经验的学生</a:t>
            </a:r>
          </a:p>
          <a:p>
            <a:pPr marL="285750" indent="-285750" algn="l">
              <a:lnSpc>
                <a:spcPct val="150000"/>
              </a:lnSpc>
              <a:buFont typeface="Arial" panose="020B0604020202020204" pitchFamily="34" charset="0"/>
              <a:buChar char="•"/>
            </a:pPr>
            <a:endParaRPr lang="en-US" altLang="zh-CN" sz="1600" b="0" i="0" u="none" strike="noStrike" dirty="0">
              <a:solidFill>
                <a:srgbClr val="000000"/>
              </a:solidFill>
              <a:effectLst/>
            </a:endParaRPr>
          </a:p>
          <a:p>
            <a:pPr algn="l">
              <a:lnSpc>
                <a:spcPct val="150000"/>
              </a:lnSpc>
            </a:pPr>
            <a:r>
              <a:rPr lang="zh-CN" altLang="en-US" sz="1600" b="1" i="0" u="none" strike="noStrike" dirty="0">
                <a:solidFill>
                  <a:srgbClr val="C00000"/>
                </a:solidFill>
                <a:effectLst/>
              </a:rPr>
              <a:t>申请材料</a:t>
            </a:r>
            <a:endParaRPr lang="en-US" altLang="zh-CN" sz="1600" b="1" i="0" u="none" strike="noStrike" dirty="0">
              <a:solidFill>
                <a:srgbClr val="C00000"/>
              </a:solidFill>
              <a:effectLst/>
            </a:endParaRPr>
          </a:p>
          <a:p>
            <a:pPr>
              <a:lnSpc>
                <a:spcPct val="150000"/>
              </a:lnSpc>
            </a:pPr>
            <a:r>
              <a:rPr lang="zh-CN" altLang="en-US" sz="1600" dirty="0"/>
              <a:t>一段视频试奏，包含：</a:t>
            </a:r>
          </a:p>
          <a:p>
            <a:pPr marL="285750" indent="-285750">
              <a:lnSpc>
                <a:spcPct val="150000"/>
              </a:lnSpc>
              <a:buFont typeface="Arial" panose="020B0604020202020204" pitchFamily="34" charset="0"/>
              <a:buChar char="•"/>
            </a:pPr>
            <a:r>
              <a:rPr lang="zh-CN" altLang="en-US" sz="1600" dirty="0"/>
              <a:t>一首自选独奏作品</a:t>
            </a:r>
          </a:p>
          <a:p>
            <a:pPr marL="285750" indent="-285750">
              <a:lnSpc>
                <a:spcPct val="150000"/>
              </a:lnSpc>
              <a:buFont typeface="Arial" panose="020B0604020202020204" pitchFamily="34" charset="0"/>
              <a:buChar char="•"/>
            </a:pPr>
            <a:r>
              <a:rPr lang="zh-CN" altLang="en-US" sz="1600" dirty="0"/>
              <a:t>两段对比鲜明的标准乐团片段</a:t>
            </a:r>
            <a:endParaRPr lang="en-US" altLang="zh-CN" sz="1600" dirty="0"/>
          </a:p>
          <a:p>
            <a:pPr marL="285750" indent="-285750">
              <a:lnSpc>
                <a:spcPct val="150000"/>
              </a:lnSpc>
              <a:buFont typeface="Arial" panose="020B0604020202020204" pitchFamily="34" charset="0"/>
              <a:buChar char="•"/>
            </a:pPr>
            <a:endParaRPr lang="en-US" altLang="zh-CN" sz="1600" b="1" dirty="0">
              <a:solidFill>
                <a:srgbClr val="C00000"/>
              </a:solidFill>
            </a:endParaRPr>
          </a:p>
          <a:p>
            <a:pPr>
              <a:lnSpc>
                <a:spcPct val="150000"/>
              </a:lnSpc>
            </a:pPr>
            <a:r>
              <a:rPr lang="zh-CN" altLang="en-US" sz="1600" dirty="0"/>
              <a:t>视频需要</a:t>
            </a:r>
            <a:r>
              <a:rPr lang="zh-CN" altLang="en-US" sz="1600" b="0" i="0" u="none" strike="noStrike" dirty="0">
                <a:solidFill>
                  <a:srgbClr val="000000"/>
                </a:solidFill>
                <a:effectLst/>
                <a:latin typeface="-webkit-standard"/>
              </a:rPr>
              <a:t>一次性完整录制，不得剪辑拼接，画面能呈现演奏动作与乐器使用的完整状态</a:t>
            </a:r>
            <a:endParaRPr lang="sv-SE" altLang="zh-CN" sz="1600" dirty="0"/>
          </a:p>
        </p:txBody>
      </p:sp>
      <p:sp>
        <p:nvSpPr>
          <p:cNvPr id="4" name="文本框 3">
            <a:extLst>
              <a:ext uri="{FF2B5EF4-FFF2-40B4-BE49-F238E27FC236}">
                <a16:creationId xmlns:a16="http://schemas.microsoft.com/office/drawing/2014/main" id="{F55AB346-279D-97BC-5077-7F32C0488047}"/>
              </a:ext>
            </a:extLst>
          </p:cNvPr>
          <p:cNvSpPr txBox="1"/>
          <p:nvPr/>
        </p:nvSpPr>
        <p:spPr>
          <a:xfrm>
            <a:off x="947738" y="1484784"/>
            <a:ext cx="5148262" cy="5223674"/>
          </a:xfrm>
          <a:prstGeom prst="rect">
            <a:avLst/>
          </a:prstGeom>
          <a:noFill/>
        </p:spPr>
        <p:txBody>
          <a:bodyPr wrap="square">
            <a:spAutoFit/>
          </a:bodyPr>
          <a:lstStyle/>
          <a:p>
            <a:pPr algn="l">
              <a:lnSpc>
                <a:spcPct val="150000"/>
              </a:lnSpc>
            </a:pPr>
            <a:r>
              <a:rPr lang="zh-CN" altLang="en-US" sz="1600" b="1" dirty="0">
                <a:solidFill>
                  <a:srgbClr val="C00000"/>
                </a:solidFill>
              </a:rPr>
              <a:t>时间</a:t>
            </a:r>
            <a:endParaRPr lang="en-US" altLang="zh-CN" sz="1600" b="1" dirty="0">
              <a:solidFill>
                <a:srgbClr val="C00000"/>
              </a:solidFill>
            </a:endParaRPr>
          </a:p>
          <a:p>
            <a:pPr>
              <a:lnSpc>
                <a:spcPct val="150000"/>
              </a:lnSpc>
            </a:pPr>
            <a:r>
              <a:rPr lang="zh-CN" altLang="en-US" sz="1600" dirty="0"/>
              <a:t>项目时间：</a:t>
            </a:r>
            <a:r>
              <a:rPr lang="en-US" altLang="zh-CN" sz="1600" dirty="0"/>
              <a:t>2026</a:t>
            </a:r>
            <a:r>
              <a:rPr lang="zh-CN" altLang="en-US" sz="1600" dirty="0"/>
              <a:t>年</a:t>
            </a:r>
            <a:r>
              <a:rPr lang="en-US" altLang="zh-CN" sz="1600" dirty="0"/>
              <a:t>6</a:t>
            </a:r>
            <a:r>
              <a:rPr lang="zh-CN" altLang="en-US" sz="1600" dirty="0"/>
              <a:t>月</a:t>
            </a:r>
            <a:r>
              <a:rPr lang="en-US" altLang="zh-CN" sz="1600" dirty="0"/>
              <a:t>28</a:t>
            </a:r>
            <a:r>
              <a:rPr lang="zh-CN" altLang="en-US" sz="1600" dirty="0"/>
              <a:t>日至</a:t>
            </a:r>
            <a:r>
              <a:rPr lang="en-US" altLang="zh-CN" sz="1600" dirty="0"/>
              <a:t>7</a:t>
            </a:r>
            <a:r>
              <a:rPr lang="zh-CN" altLang="en-US" sz="1600" dirty="0"/>
              <a:t>月</a:t>
            </a:r>
            <a:r>
              <a:rPr lang="en-US" altLang="zh-CN" sz="1600" dirty="0"/>
              <a:t>25</a:t>
            </a:r>
            <a:r>
              <a:rPr lang="zh-CN" altLang="en-US" sz="1600" dirty="0"/>
              <a:t>日</a:t>
            </a:r>
          </a:p>
          <a:p>
            <a:pPr>
              <a:lnSpc>
                <a:spcPct val="150000"/>
              </a:lnSpc>
            </a:pPr>
            <a:r>
              <a:rPr lang="zh-CN" altLang="en-US" sz="1600" dirty="0"/>
              <a:t>申请优先截止：</a:t>
            </a:r>
            <a:r>
              <a:rPr lang="en-US" altLang="zh-CN" sz="1600" dirty="0"/>
              <a:t>2026</a:t>
            </a:r>
            <a:r>
              <a:rPr lang="zh-CN" altLang="en-US" sz="1600" dirty="0"/>
              <a:t>年</a:t>
            </a:r>
            <a:r>
              <a:rPr lang="en-US" altLang="zh-CN" sz="1600" dirty="0"/>
              <a:t>1</a:t>
            </a:r>
            <a:r>
              <a:rPr lang="zh-CN" altLang="en-US" sz="1600" dirty="0"/>
              <a:t>月</a:t>
            </a:r>
            <a:r>
              <a:rPr lang="en-US" altLang="zh-CN" sz="1600" dirty="0"/>
              <a:t>16</a:t>
            </a:r>
            <a:r>
              <a:rPr lang="zh-CN" altLang="en-US" sz="1600" dirty="0"/>
              <a:t>日</a:t>
            </a:r>
            <a:endParaRPr lang="en-US" altLang="zh-CN" sz="1600" dirty="0"/>
          </a:p>
          <a:p>
            <a:pPr>
              <a:lnSpc>
                <a:spcPct val="150000"/>
              </a:lnSpc>
            </a:pPr>
            <a:endParaRPr lang="en-US" altLang="zh-CN" sz="1600" dirty="0"/>
          </a:p>
          <a:p>
            <a:pPr algn="l">
              <a:lnSpc>
                <a:spcPct val="150000"/>
              </a:lnSpc>
            </a:pPr>
            <a:r>
              <a:rPr lang="zh-CN" altLang="en-US" sz="1600" b="1" dirty="0">
                <a:solidFill>
                  <a:srgbClr val="C00000"/>
                </a:solidFill>
              </a:rPr>
              <a:t>费用参考</a:t>
            </a:r>
            <a:endParaRPr lang="en-US" altLang="zh-CN" sz="1600" b="1" dirty="0">
              <a:solidFill>
                <a:srgbClr val="C00000"/>
              </a:solidFill>
            </a:endParaRPr>
          </a:p>
          <a:p>
            <a:pPr>
              <a:lnSpc>
                <a:spcPct val="150000"/>
              </a:lnSpc>
            </a:pPr>
            <a:r>
              <a:rPr lang="zh-CN" altLang="en-US" sz="1600" dirty="0"/>
              <a:t>两周项目：</a:t>
            </a:r>
          </a:p>
          <a:p>
            <a:pPr marL="285750" indent="-285750">
              <a:lnSpc>
                <a:spcPct val="150000"/>
              </a:lnSpc>
              <a:buFont typeface="Arial" panose="020B0604020202020204" pitchFamily="34" charset="0"/>
              <a:buChar char="•"/>
            </a:pPr>
            <a:r>
              <a:rPr lang="zh-CN" altLang="en-US" sz="1600" dirty="0"/>
              <a:t>住校约</a:t>
            </a:r>
            <a:r>
              <a:rPr lang="en-US" altLang="zh-CN" sz="1600" dirty="0"/>
              <a:t>3874</a:t>
            </a:r>
            <a:r>
              <a:rPr lang="zh-CN" altLang="en-US" sz="1600" dirty="0"/>
              <a:t>美元</a:t>
            </a:r>
          </a:p>
          <a:p>
            <a:pPr marL="285750" indent="-285750">
              <a:lnSpc>
                <a:spcPct val="150000"/>
              </a:lnSpc>
              <a:buFont typeface="Arial" panose="020B0604020202020204" pitchFamily="34" charset="0"/>
              <a:buChar char="•"/>
            </a:pPr>
            <a:r>
              <a:rPr lang="zh-CN" altLang="en-US" sz="1600" dirty="0"/>
              <a:t>走读约</a:t>
            </a:r>
            <a:r>
              <a:rPr lang="en-US" altLang="zh-CN" sz="1600" dirty="0"/>
              <a:t>2509</a:t>
            </a:r>
            <a:r>
              <a:rPr lang="zh-CN" altLang="en-US" sz="1600" dirty="0"/>
              <a:t>美元</a:t>
            </a:r>
          </a:p>
          <a:p>
            <a:pPr>
              <a:lnSpc>
                <a:spcPct val="150000"/>
              </a:lnSpc>
            </a:pPr>
            <a:r>
              <a:rPr lang="zh-CN" altLang="en-US" sz="1600" dirty="0"/>
              <a:t>四周项目：</a:t>
            </a:r>
          </a:p>
          <a:p>
            <a:pPr marL="285750" indent="-285750">
              <a:lnSpc>
                <a:spcPct val="150000"/>
              </a:lnSpc>
              <a:buFont typeface="Arial" panose="020B0604020202020204" pitchFamily="34" charset="0"/>
              <a:buChar char="•"/>
            </a:pPr>
            <a:r>
              <a:rPr lang="zh-CN" altLang="en-US" sz="1600" dirty="0"/>
              <a:t>住校约</a:t>
            </a:r>
            <a:r>
              <a:rPr lang="en-US" altLang="zh-CN" sz="1600" dirty="0"/>
              <a:t>7604</a:t>
            </a:r>
            <a:r>
              <a:rPr lang="zh-CN" altLang="en-US" sz="1600" dirty="0"/>
              <a:t>美元</a:t>
            </a:r>
          </a:p>
          <a:p>
            <a:pPr marL="285750" indent="-285750">
              <a:lnSpc>
                <a:spcPct val="150000"/>
              </a:lnSpc>
              <a:buFont typeface="Arial" panose="020B0604020202020204" pitchFamily="34" charset="0"/>
              <a:buChar char="•"/>
            </a:pPr>
            <a:r>
              <a:rPr lang="zh-CN" altLang="en-US" sz="1600" dirty="0"/>
              <a:t>走读约</a:t>
            </a:r>
            <a:r>
              <a:rPr lang="en-US" altLang="zh-CN" sz="1600" dirty="0"/>
              <a:t>4874</a:t>
            </a:r>
            <a:r>
              <a:rPr lang="zh-CN" altLang="en-US" sz="1600" dirty="0"/>
              <a:t>美元</a:t>
            </a:r>
            <a:endParaRPr lang="en-US" altLang="zh-CN" sz="1600" dirty="0"/>
          </a:p>
          <a:p>
            <a:pPr>
              <a:lnSpc>
                <a:spcPct val="150000"/>
              </a:lnSpc>
            </a:pPr>
            <a:r>
              <a:rPr lang="zh-CN" altLang="en-US" sz="1600" dirty="0"/>
              <a:t>申请费</a:t>
            </a:r>
            <a:r>
              <a:rPr lang="en-US" altLang="zh-CN" sz="1600" dirty="0"/>
              <a:t>50</a:t>
            </a:r>
            <a:r>
              <a:rPr lang="zh-CN" altLang="en-US" sz="1600" dirty="0"/>
              <a:t>美元</a:t>
            </a:r>
          </a:p>
          <a:p>
            <a:pPr>
              <a:lnSpc>
                <a:spcPct val="150000"/>
              </a:lnSpc>
            </a:pPr>
            <a:endParaRPr lang="zh-CN" altLang="en-US" sz="1600" dirty="0"/>
          </a:p>
          <a:p>
            <a:pPr>
              <a:lnSpc>
                <a:spcPct val="150000"/>
              </a:lnSpc>
            </a:pPr>
            <a:r>
              <a:rPr lang="zh-CN" altLang="en-US" sz="1600" dirty="0"/>
              <a:t>学院提供有限的助学金支持，具体以当年官方信息为准</a:t>
            </a:r>
          </a:p>
        </p:txBody>
      </p:sp>
    </p:spTree>
    <p:extLst>
      <p:ext uri="{BB962C8B-B14F-4D97-AF65-F5344CB8AC3E}">
        <p14:creationId xmlns:p14="http://schemas.microsoft.com/office/powerpoint/2010/main" val="30768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63293-1DB9-4E08-E0F2-984FFBDE26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60B2B2-BBF1-DE66-0853-8280AB8616D1}"/>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zh-CN" altLang="en-US" sz="2800" dirty="0">
                <a:solidFill>
                  <a:schemeClr val="accent1"/>
                </a:solidFill>
                <a:latin typeface="HarmonyOS Sans SC Black" panose="00000A00000000000000" pitchFamily="2" charset="-122"/>
              </a:rPr>
              <a:t>当代音乐表演实践暑期学院</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A45CA85-CBB8-5E69-F374-FE2375A81D89}"/>
              </a:ext>
            </a:extLst>
          </p:cNvPr>
          <p:cNvSpPr txBox="1"/>
          <p:nvPr/>
        </p:nvSpPr>
        <p:spPr>
          <a:xfrm>
            <a:off x="947737" y="1624403"/>
            <a:ext cx="10261600" cy="1161023"/>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当代音乐表演实践暑期学院是一个为期 一周 的密集项目，面向 十八岁及以上、具备较高技术水准与阅读能力的演奏者、歌唱者、作曲者及从事电子与声音艺术的音乐人。项目聚焦二十世纪及二十一世纪的当代音乐实践，通过排练、创作与演出，探索当代音乐的演奏方式、合作模式与艺术表达。</a:t>
            </a:r>
            <a:endParaRPr lang="zh-CN" altLang="en-US" sz="1600" b="0" i="0" u="none" strike="noStrike" dirty="0">
              <a:solidFill>
                <a:srgbClr val="000000"/>
              </a:solidFill>
              <a:effectLst/>
            </a:endParaRPr>
          </a:p>
        </p:txBody>
      </p:sp>
      <p:sp>
        <p:nvSpPr>
          <p:cNvPr id="6" name="文本框 5">
            <a:extLst>
              <a:ext uri="{FF2B5EF4-FFF2-40B4-BE49-F238E27FC236}">
                <a16:creationId xmlns:a16="http://schemas.microsoft.com/office/drawing/2014/main" id="{056862A7-AEB3-E71D-F00B-E6883EED5BAD}"/>
              </a:ext>
            </a:extLst>
          </p:cNvPr>
          <p:cNvSpPr txBox="1"/>
          <p:nvPr/>
        </p:nvSpPr>
        <p:spPr>
          <a:xfrm>
            <a:off x="947737" y="3173570"/>
            <a:ext cx="5004247" cy="2638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sz="1600" b="1" i="0" u="none" strike="noStrike" dirty="0">
                <a:solidFill>
                  <a:srgbClr val="C00000"/>
                </a:solidFill>
                <a:effectLst/>
              </a:rPr>
              <a:t>表演方向：</a:t>
            </a:r>
            <a:r>
              <a:rPr lang="zh-CN" altLang="en-US" sz="1600" b="0" i="0" u="none" strike="noStrike" dirty="0">
                <a:solidFill>
                  <a:srgbClr val="000000"/>
                </a:solidFill>
                <a:effectLst/>
                <a:latin typeface="-webkit-standard"/>
              </a:rPr>
              <a:t>面向器乐演奏者与歌唱者，重点训练当代作品的排练、诠释与舞台呈现。</a:t>
            </a:r>
            <a:endParaRPr lang="en-US" altLang="zh-CN" sz="1600" b="1" i="0" u="none" strike="noStrike" dirty="0">
              <a:solidFill>
                <a:srgbClr val="C00000"/>
              </a:solidFill>
              <a:effectLst/>
            </a:endParaRPr>
          </a:p>
          <a:p>
            <a:pPr marL="285750" indent="-285750" algn="l">
              <a:lnSpc>
                <a:spcPct val="150000"/>
              </a:lnSpc>
              <a:buFont typeface="Arial" panose="020B0604020202020204" pitchFamily="34" charset="0"/>
              <a:buChar char="•"/>
            </a:pPr>
            <a:r>
              <a:rPr lang="zh-CN" altLang="en-US" sz="1600" b="1" dirty="0">
                <a:solidFill>
                  <a:srgbClr val="C00000"/>
                </a:solidFill>
              </a:rPr>
              <a:t>新作品方向：</a:t>
            </a:r>
            <a:r>
              <a:rPr lang="zh-CN" altLang="en-US" sz="1600" b="0" i="0" u="none" strike="noStrike" dirty="0">
                <a:solidFill>
                  <a:srgbClr val="000000"/>
                </a:solidFill>
                <a:effectLst/>
                <a:latin typeface="-webkit-standard"/>
              </a:rPr>
              <a:t>面向作曲者与创作型音乐人，重点在于新作品的创作、排练、修改与演出。</a:t>
            </a:r>
            <a:endParaRPr lang="en-US" altLang="zh-CN" sz="1600" b="1" dirty="0">
              <a:solidFill>
                <a:srgbClr val="C00000"/>
              </a:solidFill>
            </a:endParaRPr>
          </a:p>
          <a:p>
            <a:pPr marL="285750" indent="-285750" algn="l">
              <a:lnSpc>
                <a:spcPct val="150000"/>
              </a:lnSpc>
              <a:buFont typeface="Arial" panose="020B0604020202020204" pitchFamily="34" charset="0"/>
              <a:buChar char="•"/>
            </a:pPr>
            <a:r>
              <a:rPr lang="zh-CN" altLang="en-US" sz="1600" b="1" i="0" u="none" strike="noStrike" dirty="0">
                <a:solidFill>
                  <a:srgbClr val="C00000"/>
                </a:solidFill>
                <a:effectLst/>
              </a:rPr>
              <a:t>电子与声音艺术方向：</a:t>
            </a:r>
            <a:r>
              <a:rPr lang="zh-CN" altLang="en-US" sz="1600" b="0" i="0" u="none" strike="noStrike" dirty="0">
                <a:solidFill>
                  <a:srgbClr val="000000"/>
                </a:solidFill>
                <a:effectLst/>
                <a:latin typeface="-webkit-standard"/>
              </a:rPr>
              <a:t>面向从事电子音乐、声音艺术与跨媒体创作的艺术家，项目形式包括固定媒体作品、现场电子音乐、多媒体或装置创作。</a:t>
            </a:r>
            <a:endParaRPr lang="en-US" altLang="zh-CN" sz="1600" b="1" i="0" u="none" strike="noStrike" dirty="0">
              <a:solidFill>
                <a:srgbClr val="C00000"/>
              </a:solidFill>
              <a:effectLst/>
            </a:endParaRPr>
          </a:p>
        </p:txBody>
      </p:sp>
      <p:grpSp>
        <p:nvGrpSpPr>
          <p:cNvPr id="7" name="组合 6">
            <a:extLst>
              <a:ext uri="{FF2B5EF4-FFF2-40B4-BE49-F238E27FC236}">
                <a16:creationId xmlns:a16="http://schemas.microsoft.com/office/drawing/2014/main" id="{6F787F12-47CD-E95D-06E2-4A64CCAE5927}"/>
              </a:ext>
            </a:extLst>
          </p:cNvPr>
          <p:cNvGrpSpPr/>
          <p:nvPr/>
        </p:nvGrpSpPr>
        <p:grpSpPr>
          <a:xfrm>
            <a:off x="6273216" y="3213476"/>
            <a:ext cx="5368979" cy="2238241"/>
            <a:chOff x="982662" y="4030384"/>
            <a:chExt cx="3207201" cy="2238241"/>
          </a:xfrm>
        </p:grpSpPr>
        <p:sp>
          <p:nvSpPr>
            <p:cNvPr id="9" name="TextBox 7">
              <a:extLst>
                <a:ext uri="{FF2B5EF4-FFF2-40B4-BE49-F238E27FC236}">
                  <a16:creationId xmlns:a16="http://schemas.microsoft.com/office/drawing/2014/main" id="{190FAB03-F71D-B4CC-E5DC-6455CE31D755}"/>
                </a:ext>
              </a:extLst>
            </p:cNvPr>
            <p:cNvSpPr txBox="1"/>
            <p:nvPr/>
          </p:nvSpPr>
          <p:spPr>
            <a:xfrm>
              <a:off x="982662" y="4030384"/>
              <a:ext cx="595822" cy="338554"/>
            </a:xfrm>
            <a:prstGeom prst="rect">
              <a:avLst/>
            </a:prstGeom>
            <a:noFill/>
          </p:spPr>
          <p:txBody>
            <a:bodyPr wrap="none" rtlCol="0">
              <a:spAutoFit/>
            </a:bodyPr>
            <a:lstStyle/>
            <a:p>
              <a:r>
                <a:rPr lang="en-ID" sz="1600" b="1" dirty="0" err="1">
                  <a:solidFill>
                    <a:srgbClr val="C00000"/>
                  </a:solidFill>
                </a:rPr>
                <a:t>项目亮点</a:t>
              </a:r>
              <a:endParaRPr lang="en-ID" sz="1600" b="1" dirty="0">
                <a:solidFill>
                  <a:srgbClr val="C00000"/>
                </a:solidFill>
              </a:endParaRPr>
            </a:p>
          </p:txBody>
        </p:sp>
        <p:sp>
          <p:nvSpPr>
            <p:cNvPr id="10" name="文本框 9">
              <a:extLst>
                <a:ext uri="{FF2B5EF4-FFF2-40B4-BE49-F238E27FC236}">
                  <a16:creationId xmlns:a16="http://schemas.microsoft.com/office/drawing/2014/main" id="{8BDA0360-988E-7427-11A0-1D889F243646}"/>
                </a:ext>
              </a:extLst>
            </p:cNvPr>
            <p:cNvSpPr txBox="1"/>
            <p:nvPr/>
          </p:nvSpPr>
          <p:spPr>
            <a:xfrm>
              <a:off x="982662" y="4368938"/>
              <a:ext cx="3207201" cy="18996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高度聚焦当代音乐与新音乐领域</a:t>
              </a:r>
            </a:p>
            <a:p>
              <a:pPr marL="285750" indent="-285750">
                <a:lnSpc>
                  <a:spcPct val="150000"/>
                </a:lnSpc>
                <a:buFont typeface="Arial" panose="020B0604020202020204" pitchFamily="34" charset="0"/>
                <a:buChar char="•"/>
              </a:pPr>
              <a:r>
                <a:rPr lang="zh-CN" altLang="en-US" sz="1600" dirty="0"/>
                <a:t>强调跨专业、跨文化与跨媒介合作</a:t>
              </a:r>
            </a:p>
            <a:p>
              <a:pPr marL="285750" indent="-285750">
                <a:lnSpc>
                  <a:spcPct val="150000"/>
                </a:lnSpc>
                <a:buFont typeface="Arial" panose="020B0604020202020204" pitchFamily="34" charset="0"/>
                <a:buChar char="•"/>
              </a:pPr>
              <a:r>
                <a:rPr lang="zh-CN" altLang="en-US" sz="1600" dirty="0"/>
                <a:t>在短时间内完成从排练或创作到公开演出的完整流程</a:t>
              </a:r>
            </a:p>
            <a:p>
              <a:pPr marL="285750" indent="-285750">
                <a:lnSpc>
                  <a:spcPct val="150000"/>
                </a:lnSpc>
                <a:buFont typeface="Arial" panose="020B0604020202020204" pitchFamily="34" charset="0"/>
                <a:buChar char="•"/>
              </a:pPr>
              <a:r>
                <a:rPr lang="zh-CN" altLang="en-US" sz="1600" dirty="0"/>
                <a:t>与来自不同国家与背景的音乐人建立专业联系</a:t>
              </a:r>
            </a:p>
            <a:p>
              <a:pPr marL="285750" indent="-285750">
                <a:lnSpc>
                  <a:spcPct val="150000"/>
                </a:lnSpc>
                <a:buFont typeface="Arial" panose="020B0604020202020204" pitchFamily="34" charset="0"/>
                <a:buChar char="•"/>
              </a:pPr>
              <a:r>
                <a:rPr lang="zh-CN" altLang="en-US" sz="1600" dirty="0"/>
                <a:t>终场演出形式集中、强度高，能够清晰呈现学习成果</a:t>
              </a:r>
            </a:p>
          </p:txBody>
        </p:sp>
      </p:grpSp>
    </p:spTree>
    <p:extLst>
      <p:ext uri="{BB962C8B-B14F-4D97-AF65-F5344CB8AC3E}">
        <p14:creationId xmlns:p14="http://schemas.microsoft.com/office/powerpoint/2010/main" val="167748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13A75-605F-E093-9BCD-093734F3E908}"/>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4DAE60E2-E724-1AFA-1300-39700F79E1FE}"/>
              </a:ext>
            </a:extLst>
          </p:cNvPr>
          <p:cNvSpPr txBox="1"/>
          <p:nvPr/>
        </p:nvSpPr>
        <p:spPr>
          <a:xfrm>
            <a:off x="947739" y="399171"/>
            <a:ext cx="3248342" cy="837089"/>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课程结构</a:t>
            </a:r>
            <a:endParaRPr lang="en-US" sz="3200" dirty="0">
              <a:latin typeface="PINGFANG SC SEMIBOLD" panose="020B0400000000000000" pitchFamily="34" charset="-122"/>
              <a:ea typeface="PINGFANG SC SEMIBOLD" panose="020B0400000000000000" pitchFamily="34" charset="-122"/>
            </a:endParaRPr>
          </a:p>
        </p:txBody>
      </p:sp>
      <p:sp>
        <p:nvSpPr>
          <p:cNvPr id="4" name="AutoShape 4" descr="Juilliard-summer-program">
            <a:extLst>
              <a:ext uri="{FF2B5EF4-FFF2-40B4-BE49-F238E27FC236}">
                <a16:creationId xmlns:a16="http://schemas.microsoft.com/office/drawing/2014/main" id="{E2B0E204-4C4E-0932-6235-25501277B260}"/>
              </a:ext>
            </a:extLst>
          </p:cNvPr>
          <p:cNvSpPr>
            <a:spLocks noChangeAspect="1" noChangeArrowheads="1"/>
          </p:cNvSpPr>
          <p:nvPr/>
        </p:nvSpPr>
        <p:spPr bwMode="auto">
          <a:xfrm>
            <a:off x="3676650" y="15240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DDE2B692-E026-223E-4FD3-5A9C6DB5B22C}"/>
              </a:ext>
            </a:extLst>
          </p:cNvPr>
          <p:cNvSpPr txBox="1"/>
          <p:nvPr/>
        </p:nvSpPr>
        <p:spPr>
          <a:xfrm>
            <a:off x="947739" y="1648970"/>
            <a:ext cx="9396733" cy="15303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sz="1600" b="1" i="0" u="none" strike="noStrike" dirty="0">
                <a:solidFill>
                  <a:srgbClr val="C00000"/>
                </a:solidFill>
                <a:effectLst/>
              </a:rPr>
              <a:t>白天：</a:t>
            </a:r>
            <a:r>
              <a:rPr lang="zh-CN" altLang="en-US" sz="1600" b="0" i="0" u="none" strike="noStrike" dirty="0">
                <a:solidFill>
                  <a:srgbClr val="000000"/>
                </a:solidFill>
                <a:effectLst/>
              </a:rPr>
              <a:t>以大师课、合奏排练、创作或专题课程为核心，强调当代音乐语境下的实践能力。</a:t>
            </a:r>
          </a:p>
          <a:p>
            <a:pPr marL="285750" indent="-285750" algn="l">
              <a:lnSpc>
                <a:spcPct val="150000"/>
              </a:lnSpc>
              <a:buFont typeface="Arial" panose="020B0604020202020204" pitchFamily="34" charset="0"/>
              <a:buChar char="•"/>
            </a:pPr>
            <a:r>
              <a:rPr lang="zh-CN" altLang="en-US" sz="1600" b="1" dirty="0">
                <a:solidFill>
                  <a:srgbClr val="C00000"/>
                </a:solidFill>
              </a:rPr>
              <a:t>下午：</a:t>
            </a:r>
            <a:r>
              <a:rPr lang="zh-CN" altLang="en-US" sz="1600" b="0" i="0" u="none" strike="noStrike" dirty="0">
                <a:solidFill>
                  <a:srgbClr val="000000"/>
                </a:solidFill>
                <a:effectLst/>
              </a:rPr>
              <a:t>根据方向不同，进行排练深化、个别指导、作品讨论或项目推进。</a:t>
            </a:r>
          </a:p>
          <a:p>
            <a:pPr marL="285750" indent="-285750" algn="l">
              <a:lnSpc>
                <a:spcPct val="150000"/>
              </a:lnSpc>
              <a:buFont typeface="Arial" panose="020B0604020202020204" pitchFamily="34" charset="0"/>
              <a:buChar char="•"/>
            </a:pPr>
            <a:r>
              <a:rPr lang="zh-CN" altLang="en-US" sz="1600" b="1" dirty="0">
                <a:solidFill>
                  <a:srgbClr val="C00000"/>
                </a:solidFill>
              </a:rPr>
              <a:t>晚间：</a:t>
            </a:r>
            <a:r>
              <a:rPr lang="zh-CN" altLang="en-US" sz="1600" b="0" i="0" u="none" strike="noStrike" dirty="0">
                <a:solidFill>
                  <a:srgbClr val="000000"/>
                </a:solidFill>
                <a:effectLst/>
              </a:rPr>
              <a:t>固定安排教师音乐会与专业演出观摩，形成“训练</a:t>
            </a:r>
            <a:r>
              <a:rPr lang="en-US" altLang="zh-CN" sz="1600" b="0" i="0" u="none" strike="noStrike" dirty="0">
                <a:solidFill>
                  <a:srgbClr val="000000"/>
                </a:solidFill>
                <a:effectLst/>
              </a:rPr>
              <a:t>—</a:t>
            </a:r>
            <a:r>
              <a:rPr lang="zh-CN" altLang="en-US" sz="1600" b="0" i="0" u="none" strike="noStrike" dirty="0">
                <a:solidFill>
                  <a:srgbClr val="000000"/>
                </a:solidFill>
                <a:effectLst/>
              </a:rPr>
              <a:t>观摩</a:t>
            </a:r>
            <a:r>
              <a:rPr lang="en-US" altLang="zh-CN" sz="1600" b="0" i="0" u="none" strike="noStrike" dirty="0">
                <a:solidFill>
                  <a:srgbClr val="000000"/>
                </a:solidFill>
                <a:effectLst/>
              </a:rPr>
              <a:t>—</a:t>
            </a:r>
            <a:r>
              <a:rPr lang="zh-CN" altLang="en-US" sz="1600" b="0" i="0" u="none" strike="noStrike" dirty="0">
                <a:solidFill>
                  <a:srgbClr val="000000"/>
                </a:solidFill>
                <a:effectLst/>
              </a:rPr>
              <a:t>反思”的学习闭环。</a:t>
            </a:r>
          </a:p>
          <a:p>
            <a:pPr marL="285750" indent="-285750" algn="l">
              <a:lnSpc>
                <a:spcPct val="150000"/>
              </a:lnSpc>
              <a:buFont typeface="Arial" panose="020B0604020202020204" pitchFamily="34" charset="0"/>
              <a:buChar char="•"/>
            </a:pPr>
            <a:r>
              <a:rPr lang="zh-CN" altLang="en-US" sz="1600" b="1" i="0" u="none" strike="noStrike" dirty="0">
                <a:solidFill>
                  <a:srgbClr val="C00000"/>
                </a:solidFill>
                <a:effectLst/>
              </a:rPr>
              <a:t>结业形式：</a:t>
            </a:r>
            <a:r>
              <a:rPr lang="zh-CN" altLang="en-US" sz="1600" b="0" i="0" u="none" strike="noStrike" dirty="0">
                <a:solidFill>
                  <a:srgbClr val="000000"/>
                </a:solidFill>
                <a:effectLst/>
              </a:rPr>
              <a:t>以终场“马拉松音乐会”集中呈现一周内完成的演奏与创作成果。</a:t>
            </a:r>
            <a:endParaRPr lang="zh-CN" altLang="en-US" sz="1600" i="0" u="none" strike="noStrike" dirty="0">
              <a:effectLst/>
            </a:endParaRPr>
          </a:p>
        </p:txBody>
      </p:sp>
      <p:pic>
        <p:nvPicPr>
          <p:cNvPr id="5122" name="Picture 2" descr="Students in a classroom surrounding an instructor on a piano.">
            <a:extLst>
              <a:ext uri="{FF2B5EF4-FFF2-40B4-BE49-F238E27FC236}">
                <a16:creationId xmlns:a16="http://schemas.microsoft.com/office/drawing/2014/main" id="{7D8027C4-DBF8-D91F-1EC6-2640E887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3868461"/>
            <a:ext cx="379458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rson playing a piano in an avant garde performance.">
            <a:extLst>
              <a:ext uri="{FF2B5EF4-FFF2-40B4-BE49-F238E27FC236}">
                <a16:creationId xmlns:a16="http://schemas.microsoft.com/office/drawing/2014/main" id="{F3E7B4C4-D7D0-E213-0612-6C1CE326D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15" y="3868461"/>
            <a:ext cx="3794582"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5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3CF-B7C2-65BD-6642-48E50E95094F}"/>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982C069D-C979-5D25-6C55-BA55A615694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申请相关问题</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9DBEBAE2-9F36-2633-7205-90C8DDB2CA89}"/>
              </a:ext>
            </a:extLst>
          </p:cNvPr>
          <p:cNvSpPr txBox="1"/>
          <p:nvPr/>
        </p:nvSpPr>
        <p:spPr>
          <a:xfrm>
            <a:off x="947738" y="1403984"/>
            <a:ext cx="4140150" cy="1254511"/>
          </a:xfrm>
          <a:prstGeom prst="rect">
            <a:avLst/>
          </a:prstGeom>
          <a:noFill/>
        </p:spPr>
        <p:txBody>
          <a:bodyPr wrap="square">
            <a:spAutoFit/>
          </a:bodyPr>
          <a:lstStyle/>
          <a:p>
            <a:pPr algn="l">
              <a:lnSpc>
                <a:spcPct val="120000"/>
              </a:lnSpc>
            </a:pPr>
            <a:r>
              <a:rPr lang="zh-CN" altLang="en-US" sz="1600" b="1" i="0" u="none" strike="noStrike" dirty="0">
                <a:solidFill>
                  <a:srgbClr val="C00000"/>
                </a:solidFill>
                <a:effectLst/>
              </a:rPr>
              <a:t>申请条件</a:t>
            </a:r>
          </a:p>
          <a:p>
            <a:pPr algn="l">
              <a:lnSpc>
                <a:spcPct val="120000"/>
              </a:lnSpc>
            </a:pPr>
            <a:r>
              <a:rPr lang="zh-CN" altLang="en-US" sz="1600" b="0" i="0" u="none" strike="noStrike" dirty="0">
                <a:solidFill>
                  <a:srgbClr val="000000"/>
                </a:solidFill>
                <a:effectLst/>
              </a:rPr>
              <a:t>十八岁及以上，具备高水平技术能力的器乐演奏者、声乐者、青年作曲者与声音艺术家。</a:t>
            </a:r>
            <a:endParaRPr lang="en-US" altLang="zh-CN" sz="1600" b="0" i="0" u="none" strike="noStrike" dirty="0">
              <a:solidFill>
                <a:srgbClr val="000000"/>
              </a:solidFill>
              <a:effectLst/>
            </a:endParaRPr>
          </a:p>
          <a:p>
            <a:pPr algn="l">
              <a:lnSpc>
                <a:spcPct val="120000"/>
              </a:lnSpc>
            </a:pPr>
            <a:endParaRPr lang="en-US" altLang="zh-CN" sz="1600" b="0" i="0" u="none" strike="noStrike" dirty="0">
              <a:solidFill>
                <a:srgbClr val="000000"/>
              </a:solidFill>
              <a:effectLst/>
            </a:endParaRPr>
          </a:p>
        </p:txBody>
      </p:sp>
      <p:sp>
        <p:nvSpPr>
          <p:cNvPr id="2" name="文本框 1">
            <a:extLst>
              <a:ext uri="{FF2B5EF4-FFF2-40B4-BE49-F238E27FC236}">
                <a16:creationId xmlns:a16="http://schemas.microsoft.com/office/drawing/2014/main" id="{68653F1F-6ED6-5807-E501-61D900B5457A}"/>
              </a:ext>
            </a:extLst>
          </p:cNvPr>
          <p:cNvSpPr txBox="1"/>
          <p:nvPr/>
        </p:nvSpPr>
        <p:spPr>
          <a:xfrm>
            <a:off x="6099178" y="1403984"/>
            <a:ext cx="5148263" cy="1692771"/>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表演方向</a:t>
            </a:r>
            <a:endParaRPr lang="en-US" altLang="zh-CN" sz="1600" b="1" i="0" u="none" strike="noStrike" dirty="0">
              <a:solidFill>
                <a:srgbClr val="C00000"/>
              </a:solidFill>
              <a:effectLst/>
            </a:endParaRPr>
          </a:p>
          <a:p>
            <a:pPr marL="342900" indent="-342900">
              <a:buFont typeface="+mj-lt"/>
              <a:buAutoNum type="arabicPeriod"/>
            </a:pPr>
            <a:r>
              <a:rPr lang="zh-CN" altLang="en-US" sz="1600" dirty="0"/>
              <a:t>两段视频录像：</a:t>
            </a:r>
          </a:p>
          <a:p>
            <a:pPr marL="285750" indent="-285750">
              <a:buFont typeface="Arial" panose="020B0604020202020204" pitchFamily="34" charset="0"/>
              <a:buChar char="•"/>
            </a:pPr>
            <a:r>
              <a:rPr lang="zh-CN" altLang="en-US" sz="1600" dirty="0"/>
              <a:t>一段当代作品选段</a:t>
            </a:r>
          </a:p>
          <a:p>
            <a:pPr marL="285750" indent="-285750">
              <a:buFont typeface="Arial" panose="020B0604020202020204" pitchFamily="34" charset="0"/>
              <a:buChar char="•"/>
            </a:pPr>
            <a:r>
              <a:rPr lang="zh-CN" altLang="en-US" sz="1600" dirty="0"/>
              <a:t>一段任意时期的标准曲目选段</a:t>
            </a:r>
          </a:p>
          <a:p>
            <a:pPr marL="342900" indent="-342900">
              <a:buAutoNum type="arabicPeriod" startAt="2"/>
            </a:pPr>
            <a:r>
              <a:rPr lang="zh-CN" altLang="en-US" sz="1600" dirty="0"/>
              <a:t>一封推荐信</a:t>
            </a:r>
            <a:endParaRPr lang="en-US" altLang="zh-CN" sz="1600" dirty="0"/>
          </a:p>
          <a:p>
            <a:pPr marL="342900" indent="-342900">
              <a:buAutoNum type="arabicPeriod" startAt="2"/>
            </a:pPr>
            <a:r>
              <a:rPr lang="zh-CN" altLang="en-US" sz="1600" dirty="0"/>
              <a:t>可选：希望参与演奏的特定室内乐作品说明</a:t>
            </a:r>
          </a:p>
        </p:txBody>
      </p:sp>
      <p:sp>
        <p:nvSpPr>
          <p:cNvPr id="4" name="文本框 3">
            <a:extLst>
              <a:ext uri="{FF2B5EF4-FFF2-40B4-BE49-F238E27FC236}">
                <a16:creationId xmlns:a16="http://schemas.microsoft.com/office/drawing/2014/main" id="{430D76FF-A2B5-AB4A-8826-D8E7B32B813A}"/>
              </a:ext>
            </a:extLst>
          </p:cNvPr>
          <p:cNvSpPr txBox="1"/>
          <p:nvPr/>
        </p:nvSpPr>
        <p:spPr>
          <a:xfrm>
            <a:off x="6099177" y="3127114"/>
            <a:ext cx="5148263" cy="1692771"/>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新作品方向</a:t>
            </a:r>
            <a:endParaRPr lang="en-US" altLang="zh-CN" sz="1600" b="1" i="0" u="none" strike="noStrike" dirty="0">
              <a:solidFill>
                <a:srgbClr val="C00000"/>
              </a:solidFill>
              <a:effectLst/>
            </a:endParaRPr>
          </a:p>
          <a:p>
            <a:pPr marL="342900" indent="-342900" algn="l">
              <a:buFont typeface="+mj-lt"/>
              <a:buAutoNum type="arabicPeriod"/>
            </a:pPr>
            <a:r>
              <a:rPr lang="zh-CN" altLang="en-US" sz="1600" dirty="0"/>
              <a:t>艺术家自述或个人简介</a:t>
            </a:r>
          </a:p>
          <a:p>
            <a:pPr marL="342900" indent="-342900" algn="l">
              <a:buFont typeface="+mj-lt"/>
              <a:buAutoNum type="arabicPeriod"/>
            </a:pPr>
            <a:r>
              <a:rPr lang="zh-CN" altLang="en-US" sz="1600" dirty="0"/>
              <a:t>一至三件代表性作品（作品可采用任何编制，并可包含电子元素）</a:t>
            </a:r>
          </a:p>
          <a:p>
            <a:pPr marL="342900" indent="-342900" algn="l">
              <a:buFont typeface="+mj-lt"/>
              <a:buAutoNum type="arabicPeriod"/>
            </a:pPr>
            <a:r>
              <a:rPr lang="zh-CN" altLang="en-US" sz="1600" dirty="0"/>
              <a:t>一封推荐信</a:t>
            </a:r>
            <a:endParaRPr lang="en-US" altLang="zh-CN" sz="1600" dirty="0"/>
          </a:p>
          <a:p>
            <a:pPr marL="342900" indent="-342900">
              <a:buFont typeface="+mj-lt"/>
              <a:buAutoNum type="arabicPeriod"/>
            </a:pPr>
            <a:r>
              <a:rPr lang="zh-CN" altLang="en-US" sz="1600" dirty="0"/>
              <a:t>可选：作品录音</a:t>
            </a:r>
          </a:p>
        </p:txBody>
      </p:sp>
      <p:sp>
        <p:nvSpPr>
          <p:cNvPr id="7" name="文本框 6">
            <a:extLst>
              <a:ext uri="{FF2B5EF4-FFF2-40B4-BE49-F238E27FC236}">
                <a16:creationId xmlns:a16="http://schemas.microsoft.com/office/drawing/2014/main" id="{610E0752-8EA3-4058-60A6-883B49B8A39E}"/>
              </a:ext>
            </a:extLst>
          </p:cNvPr>
          <p:cNvSpPr txBox="1"/>
          <p:nvPr/>
        </p:nvSpPr>
        <p:spPr>
          <a:xfrm>
            <a:off x="944559" y="2966643"/>
            <a:ext cx="6096000" cy="1161023"/>
          </a:xfrm>
          <a:prstGeom prst="rect">
            <a:avLst/>
          </a:prstGeom>
          <a:noFill/>
        </p:spPr>
        <p:txBody>
          <a:bodyPr wrap="square">
            <a:spAutoFit/>
          </a:bodyPr>
          <a:lstStyle/>
          <a:p>
            <a:pPr algn="l">
              <a:lnSpc>
                <a:spcPct val="150000"/>
              </a:lnSpc>
            </a:pPr>
            <a:r>
              <a:rPr lang="zh-CN" altLang="en-US" sz="1600" b="1" dirty="0">
                <a:solidFill>
                  <a:srgbClr val="C00000"/>
                </a:solidFill>
              </a:rPr>
              <a:t>时间</a:t>
            </a:r>
            <a:endParaRPr lang="en-US" altLang="zh-CN" sz="1600" b="1" dirty="0">
              <a:solidFill>
                <a:srgbClr val="C00000"/>
              </a:solidFill>
            </a:endParaRPr>
          </a:p>
          <a:p>
            <a:pPr>
              <a:lnSpc>
                <a:spcPct val="150000"/>
              </a:lnSpc>
            </a:pPr>
            <a:r>
              <a:rPr lang="zh-CN" altLang="en-US" sz="1600" dirty="0"/>
              <a:t>项目时间：</a:t>
            </a:r>
            <a:r>
              <a:rPr lang="en-US" altLang="zh-CN" sz="1600" dirty="0"/>
              <a:t>2026</a:t>
            </a:r>
            <a:r>
              <a:rPr lang="zh-CN" altLang="en-US" sz="1600" dirty="0"/>
              <a:t>年</a:t>
            </a:r>
            <a:r>
              <a:rPr lang="en-US" altLang="zh-CN" sz="1600" dirty="0"/>
              <a:t>6</a:t>
            </a:r>
            <a:r>
              <a:rPr lang="zh-CN" altLang="en-US" sz="1600" dirty="0"/>
              <a:t>月</a:t>
            </a:r>
            <a:r>
              <a:rPr lang="en-US" altLang="zh-CN" sz="1600" dirty="0"/>
              <a:t>28</a:t>
            </a:r>
            <a:r>
              <a:rPr lang="zh-CN" altLang="en-US" sz="1600" dirty="0"/>
              <a:t>日至</a:t>
            </a:r>
            <a:r>
              <a:rPr lang="en-US" altLang="zh-CN" sz="1600" dirty="0"/>
              <a:t>7</a:t>
            </a:r>
            <a:r>
              <a:rPr lang="zh-CN" altLang="en-US" sz="1600" dirty="0"/>
              <a:t>月</a:t>
            </a:r>
            <a:r>
              <a:rPr lang="en-US" altLang="zh-CN" sz="1600" dirty="0"/>
              <a:t>25</a:t>
            </a:r>
            <a:r>
              <a:rPr lang="zh-CN" altLang="en-US" sz="1600" dirty="0"/>
              <a:t>日</a:t>
            </a:r>
          </a:p>
          <a:p>
            <a:pPr>
              <a:lnSpc>
                <a:spcPct val="150000"/>
              </a:lnSpc>
            </a:pPr>
            <a:r>
              <a:rPr lang="zh-CN" altLang="en-US" sz="1600" dirty="0"/>
              <a:t>申请优先截止：</a:t>
            </a:r>
            <a:r>
              <a:rPr lang="en-US" altLang="zh-CN" sz="1600" dirty="0"/>
              <a:t>2026</a:t>
            </a:r>
            <a:r>
              <a:rPr lang="zh-CN" altLang="en-US" sz="1600" dirty="0"/>
              <a:t>年</a:t>
            </a:r>
            <a:r>
              <a:rPr lang="en-US" altLang="zh-CN" sz="1600" dirty="0"/>
              <a:t>1</a:t>
            </a:r>
            <a:r>
              <a:rPr lang="zh-CN" altLang="en-US" sz="1600" dirty="0"/>
              <a:t>月</a:t>
            </a:r>
            <a:r>
              <a:rPr lang="en-US" altLang="zh-CN" sz="1600" dirty="0"/>
              <a:t>16</a:t>
            </a:r>
            <a:r>
              <a:rPr lang="zh-CN" altLang="en-US" sz="1600" dirty="0"/>
              <a:t>日</a:t>
            </a:r>
            <a:endParaRPr lang="en-US" altLang="zh-CN" sz="1600" dirty="0"/>
          </a:p>
        </p:txBody>
      </p:sp>
      <p:sp>
        <p:nvSpPr>
          <p:cNvPr id="8" name="文本框 7">
            <a:extLst>
              <a:ext uri="{FF2B5EF4-FFF2-40B4-BE49-F238E27FC236}">
                <a16:creationId xmlns:a16="http://schemas.microsoft.com/office/drawing/2014/main" id="{570BC2DD-F04F-329B-BD9A-EE885338E88D}"/>
              </a:ext>
            </a:extLst>
          </p:cNvPr>
          <p:cNvSpPr txBox="1"/>
          <p:nvPr/>
        </p:nvSpPr>
        <p:spPr>
          <a:xfrm>
            <a:off x="6096000" y="4850244"/>
            <a:ext cx="5148263" cy="1323439"/>
          </a:xfrm>
          <a:prstGeom prst="rect">
            <a:avLst/>
          </a:prstGeom>
          <a:noFill/>
        </p:spPr>
        <p:txBody>
          <a:bodyPr wrap="square">
            <a:spAutoFit/>
          </a:bodyPr>
          <a:lstStyle/>
          <a:p>
            <a:pPr algn="l"/>
            <a:r>
              <a:rPr lang="zh-CN" altLang="en-US" sz="1600" b="1" i="0" u="none" strike="noStrike" dirty="0">
                <a:solidFill>
                  <a:srgbClr val="C00000"/>
                </a:solidFill>
                <a:effectLst/>
              </a:rPr>
              <a:t>电子与声音艺术方向</a:t>
            </a:r>
            <a:endParaRPr lang="en-US" altLang="zh-CN" sz="1600" b="1" i="0" u="none" strike="noStrike" dirty="0">
              <a:solidFill>
                <a:srgbClr val="C00000"/>
              </a:solidFill>
              <a:effectLst/>
            </a:endParaRPr>
          </a:p>
          <a:p>
            <a:pPr marL="342900" indent="-342900" algn="l">
              <a:buFont typeface="+mj-lt"/>
              <a:buAutoNum type="arabicPeriod"/>
            </a:pPr>
            <a:r>
              <a:rPr lang="zh-CN" altLang="en-US" sz="1600" dirty="0"/>
              <a:t>艺术家自述或个人简介</a:t>
            </a:r>
          </a:p>
          <a:p>
            <a:pPr marL="342900" indent="-342900" algn="l">
              <a:buFont typeface="+mj-lt"/>
              <a:buAutoNum type="arabicPeriod"/>
            </a:pPr>
            <a:r>
              <a:rPr lang="zh-CN" altLang="en-US" sz="1600" dirty="0"/>
              <a:t> 一至三份代表性作品样本（可为乐谱、音频或视频）</a:t>
            </a:r>
            <a:endParaRPr lang="en-US" altLang="zh-CN" sz="1600" dirty="0"/>
          </a:p>
          <a:p>
            <a:pPr marL="342900" indent="-342900" algn="l">
              <a:buFont typeface="+mj-lt"/>
              <a:buAutoNum type="arabicPeriod"/>
            </a:pPr>
            <a:r>
              <a:rPr lang="zh-CN" altLang="en-US" sz="1600" dirty="0"/>
              <a:t>一封推荐信</a:t>
            </a:r>
            <a:endParaRPr lang="en-US" altLang="zh-CN" sz="1600" dirty="0"/>
          </a:p>
          <a:p>
            <a:pPr marL="342900" indent="-342900">
              <a:buFont typeface="+mj-lt"/>
              <a:buAutoNum type="arabicPeriod"/>
            </a:pPr>
            <a:r>
              <a:rPr lang="zh-CN" altLang="en-US" sz="1600" dirty="0"/>
              <a:t>一份在项目期间实施的创作计划说明</a:t>
            </a:r>
          </a:p>
        </p:txBody>
      </p:sp>
      <p:sp>
        <p:nvSpPr>
          <p:cNvPr id="10" name="文本框 9">
            <a:extLst>
              <a:ext uri="{FF2B5EF4-FFF2-40B4-BE49-F238E27FC236}">
                <a16:creationId xmlns:a16="http://schemas.microsoft.com/office/drawing/2014/main" id="{1D6E9FFE-07BE-9015-DE2E-F99F8ED38177}"/>
              </a:ext>
            </a:extLst>
          </p:cNvPr>
          <p:cNvSpPr txBox="1"/>
          <p:nvPr/>
        </p:nvSpPr>
        <p:spPr>
          <a:xfrm>
            <a:off x="944560" y="4642173"/>
            <a:ext cx="6096000" cy="1531510"/>
          </a:xfrm>
          <a:prstGeom prst="rect">
            <a:avLst/>
          </a:prstGeom>
          <a:noFill/>
        </p:spPr>
        <p:txBody>
          <a:bodyPr wrap="square">
            <a:spAutoFit/>
          </a:bodyPr>
          <a:lstStyle/>
          <a:p>
            <a:pPr algn="l">
              <a:lnSpc>
                <a:spcPct val="150000"/>
              </a:lnSpc>
            </a:pPr>
            <a:r>
              <a:rPr lang="zh-CN" altLang="en-US" sz="1600" b="1" dirty="0">
                <a:solidFill>
                  <a:srgbClr val="C00000"/>
                </a:solidFill>
              </a:rPr>
              <a:t>费用参考</a:t>
            </a:r>
            <a:endParaRPr lang="en-US" altLang="zh-CN" sz="1600" b="1" dirty="0">
              <a:solidFill>
                <a:srgbClr val="C00000"/>
              </a:solidFill>
            </a:endParaRPr>
          </a:p>
          <a:p>
            <a:pPr marL="285750" indent="-285750">
              <a:lnSpc>
                <a:spcPct val="150000"/>
              </a:lnSpc>
              <a:buFont typeface="Arial" panose="020B0604020202020204" pitchFamily="34" charset="0"/>
              <a:buChar char="•"/>
            </a:pPr>
            <a:r>
              <a:rPr lang="zh-CN" altLang="en-US" sz="1600" dirty="0"/>
              <a:t>住校约</a:t>
            </a:r>
            <a:r>
              <a:rPr lang="en-US" altLang="zh-CN" sz="1600" dirty="0"/>
              <a:t>3344</a:t>
            </a:r>
            <a:r>
              <a:rPr lang="zh-CN" altLang="en-US" sz="1600" dirty="0"/>
              <a:t>美元</a:t>
            </a:r>
          </a:p>
          <a:p>
            <a:pPr marL="285750" indent="-285750">
              <a:lnSpc>
                <a:spcPct val="150000"/>
              </a:lnSpc>
              <a:buFont typeface="Arial" panose="020B0604020202020204" pitchFamily="34" charset="0"/>
              <a:buChar char="•"/>
            </a:pPr>
            <a:r>
              <a:rPr lang="zh-CN" altLang="en-US" sz="1600" dirty="0"/>
              <a:t>走读约</a:t>
            </a:r>
            <a:r>
              <a:rPr lang="en-US" altLang="zh-CN" sz="1600" dirty="0"/>
              <a:t>2310</a:t>
            </a:r>
            <a:r>
              <a:rPr lang="zh-CN" altLang="en-US" sz="1600" dirty="0"/>
              <a:t>美元</a:t>
            </a:r>
            <a:endParaRPr lang="en-US" altLang="zh-CN" sz="1600" dirty="0"/>
          </a:p>
          <a:p>
            <a:pPr marL="285750" indent="-285750">
              <a:lnSpc>
                <a:spcPct val="150000"/>
              </a:lnSpc>
              <a:buFont typeface="Arial" panose="020B0604020202020204" pitchFamily="34" charset="0"/>
              <a:buChar char="•"/>
            </a:pPr>
            <a:r>
              <a:rPr lang="zh-CN" altLang="en-US" sz="1600" dirty="0"/>
              <a:t>申请费</a:t>
            </a:r>
            <a:r>
              <a:rPr lang="en-US" altLang="zh-CN" sz="1600" dirty="0"/>
              <a:t>50</a:t>
            </a:r>
            <a:r>
              <a:rPr lang="zh-CN" altLang="en-US" sz="1600" dirty="0"/>
              <a:t>美元</a:t>
            </a:r>
          </a:p>
        </p:txBody>
      </p:sp>
    </p:spTree>
    <p:extLst>
      <p:ext uri="{BB962C8B-B14F-4D97-AF65-F5344CB8AC3E}">
        <p14:creationId xmlns:p14="http://schemas.microsoft.com/office/powerpoint/2010/main" val="899556267"/>
      </p:ext>
    </p:extLst>
  </p:cSld>
  <p:clrMapOvr>
    <a:masterClrMapping/>
  </p:clrMapOvr>
</p:sld>
</file>

<file path=ppt/theme/theme1.xml><?xml version="1.0" encoding="utf-8"?>
<a:theme xmlns:a="http://schemas.openxmlformats.org/drawingml/2006/main" name="Office Theme">
  <a:themeElements>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itchdeck">
      <a:majorFont>
        <a:latin typeface="Clash Grotesk Medium"/>
        <a:ea typeface=""/>
        <a:cs typeface=""/>
      </a:majorFont>
      <a:minorFont>
        <a:latin typeface="Clash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3656</TotalTime>
  <Words>1467</Words>
  <Application>Microsoft Macintosh PowerPoint</Application>
  <PresentationFormat>宽屏</PresentationFormat>
  <Paragraphs>123</Paragraphs>
  <Slides>11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HarmonyOS Sans SC Medium</vt:lpstr>
      <vt:lpstr>PINGFANG SC SEMIBOLD</vt:lpstr>
      <vt:lpstr>Arial</vt:lpstr>
      <vt:lpstr>-webkit-standard</vt:lpstr>
      <vt:lpstr>SimHei</vt:lpstr>
      <vt:lpstr>HarmonyOS Sans SC Black</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Revanda Aditya Al Malik</dc:creator>
  <cp:lastModifiedBy>Xiaoye Liang</cp:lastModifiedBy>
  <cp:revision>31</cp:revision>
  <dcterms:created xsi:type="dcterms:W3CDTF">2024-07-16T02:38:58Z</dcterms:created>
  <dcterms:modified xsi:type="dcterms:W3CDTF">2025-12-16T10:38:44Z</dcterms:modified>
</cp:coreProperties>
</file>